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2" r:id="rId4"/>
  </p:sldMasterIdLst>
  <p:notesMasterIdLst>
    <p:notesMasterId r:id="rId29"/>
  </p:notesMasterIdLst>
  <p:sldIdLst>
    <p:sldId id="2147473756" r:id="rId5"/>
    <p:sldId id="2593" r:id="rId6"/>
    <p:sldId id="1817" r:id="rId7"/>
    <p:sldId id="2595" r:id="rId8"/>
    <p:sldId id="2594" r:id="rId9"/>
    <p:sldId id="2147473751" r:id="rId10"/>
    <p:sldId id="2147473755" r:id="rId11"/>
    <p:sldId id="2147473754" r:id="rId12"/>
    <p:sldId id="258" r:id="rId13"/>
    <p:sldId id="2147473763" r:id="rId14"/>
    <p:sldId id="2147473766" r:id="rId15"/>
    <p:sldId id="276" r:id="rId16"/>
    <p:sldId id="281" r:id="rId17"/>
    <p:sldId id="2147473767" r:id="rId18"/>
    <p:sldId id="277" r:id="rId19"/>
    <p:sldId id="280" r:id="rId20"/>
    <p:sldId id="278" r:id="rId21"/>
    <p:sldId id="263" r:id="rId22"/>
    <p:sldId id="2147473768" r:id="rId23"/>
    <p:sldId id="264" r:id="rId24"/>
    <p:sldId id="2147473769" r:id="rId25"/>
    <p:sldId id="2147473770" r:id="rId26"/>
    <p:sldId id="2147473772" r:id="rId27"/>
    <p:sldId id="2147473774" r:id="rId28"/>
  </p:sldIdLst>
  <p:sldSz cx="12192000" cy="6858000"/>
  <p:notesSz cx="6858000" cy="9144000"/>
  <p:embeddedFontLst>
    <p:embeddedFont>
      <p:font typeface="Inter" panose="02000503000000020004" pitchFamily="2" charset="0"/>
      <p:regular r:id="rId30"/>
      <p:bold r:id="rId31"/>
    </p:embeddedFont>
    <p:embeddedFont>
      <p:font typeface="Inter Black" panose="02000503000000020004" pitchFamily="2" charset="0"/>
      <p:bold r:id="rId32"/>
    </p:embeddedFont>
    <p:embeddedFont>
      <p:font typeface="Inter ExtraLight" panose="02000503000000020004" pitchFamily="2" charset="0"/>
      <p:regular r:id="rId33"/>
    </p:embeddedFont>
    <p:embeddedFont>
      <p:font typeface="Inter Light" panose="02000503000000020004" pitchFamily="2" charset="0"/>
      <p:regular r:id="rId34"/>
    </p:embeddedFont>
    <p:embeddedFont>
      <p:font typeface="Poppins" pitchFamily="2" charset="77"/>
      <p:regular r:id="rId35"/>
      <p:bold r:id="rId36"/>
      <p:italic r:id="rId37"/>
      <p:boldItalic r:id="rId38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aikel Klein Klouwenberg" initials="MKK" lastIdx="10" clrIdx="0">
    <p:extLst>
      <p:ext uri="{19B8F6BF-5375-455C-9EA6-DF929625EA0E}">
        <p15:presenceInfo xmlns:p15="http://schemas.microsoft.com/office/powerpoint/2012/main" userId="Maaikel Klein Klouwen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9A3"/>
    <a:srgbClr val="113378"/>
    <a:srgbClr val="70CAB6"/>
    <a:srgbClr val="83F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55519E-940F-3443-BD01-B605C2544E76}" v="20" dt="2025-04-14T03:19:42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/>
    <p:restoredTop sz="96327"/>
  </p:normalViewPr>
  <p:slideViewPr>
    <p:cSldViewPr snapToGrid="0">
      <p:cViewPr>
        <p:scale>
          <a:sx n="115" d="100"/>
          <a:sy n="115" d="100"/>
        </p:scale>
        <p:origin x="4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B6-B540-A07B-A237962C1AF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B6-B540-A07B-A237962C1AF4}"/>
              </c:ext>
            </c:extLst>
          </c:dPt>
          <c:dPt>
            <c:idx val="5"/>
            <c:invertIfNegative val="0"/>
            <c:bubble3D val="0"/>
            <c:spPr>
              <a:solidFill>
                <a:srgbClr val="2F59A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B0-F54A-B1A2-F11AEA3A0038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en-A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Evaluating our PoC</c:v>
                </c:pt>
                <c:pt idx="1">
                  <c:v>Gathering requirements</c:v>
                </c:pt>
                <c:pt idx="2">
                  <c:v>Beta testing with users</c:v>
                </c:pt>
                <c:pt idx="3">
                  <c:v>Building our PoC</c:v>
                </c:pt>
                <c:pt idx="4">
                  <c:v>Building our AI strategy</c:v>
                </c:pt>
                <c:pt idx="5">
                  <c:v>Deployed in production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 formatCode="0%">
                  <c:v>7.0000000000000007E-2</c:v>
                </c:pt>
                <c:pt idx="1">
                  <c:v>7.9000000000000001E-2</c:v>
                </c:pt>
                <c:pt idx="2">
                  <c:v>0.14099999999999999</c:v>
                </c:pt>
                <c:pt idx="3" formatCode="0%">
                  <c:v>0.24</c:v>
                </c:pt>
                <c:pt idx="4" formatCode="0%">
                  <c:v>0.25</c:v>
                </c:pt>
                <c:pt idx="5">
                  <c:v>0.251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B0-F54A-B1A2-F11AEA3A00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1746653152"/>
        <c:axId val="1746685760"/>
      </c:barChart>
      <c:catAx>
        <c:axId val="1746653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en-AE"/>
          </a:p>
        </c:txPr>
        <c:crossAx val="1746685760"/>
        <c:crosses val="autoZero"/>
        <c:auto val="1"/>
        <c:lblAlgn val="ctr"/>
        <c:lblOffset val="100"/>
        <c:noMultiLvlLbl val="0"/>
      </c:catAx>
      <c:valAx>
        <c:axId val="174668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en-AE"/>
          </a:p>
        </c:txPr>
        <c:crossAx val="174665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</a:defRPr>
      </a:pPr>
      <a:endParaRPr lang="en-A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F59A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C4-FC47-9C09-09D1339D6751}"/>
              </c:ext>
            </c:extLst>
          </c:dPt>
          <c:dPt>
            <c:idx val="2"/>
            <c:invertIfNegative val="0"/>
            <c:bubble3D val="0"/>
            <c:spPr>
              <a:solidFill>
                <a:srgbClr val="2F59A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CC4-FC47-9C09-09D1339D6751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en-A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Compliance automation</c:v>
                </c:pt>
                <c:pt idx="1">
                  <c:v>Research automation</c:v>
                </c:pt>
                <c:pt idx="2">
                  <c:v>Code generation and automation</c:v>
                </c:pt>
                <c:pt idx="3">
                  <c:v>Recommendation systems</c:v>
                </c:pt>
                <c:pt idx="4">
                  <c:v>Content generation</c:v>
                </c:pt>
                <c:pt idx="5">
                  <c:v>Analytics with natural language</c:v>
                </c:pt>
                <c:pt idx="6">
                  <c:v>Customer service/chatbots</c:v>
                </c:pt>
                <c:pt idx="7">
                  <c:v>Document parsing and analysis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 formatCode="0%">
                  <c:v>0.15</c:v>
                </c:pt>
                <c:pt idx="1">
                  <c:v>0.23699999999999999</c:v>
                </c:pt>
                <c:pt idx="2">
                  <c:v>0.253</c:v>
                </c:pt>
                <c:pt idx="3">
                  <c:v>0.25900000000000001</c:v>
                </c:pt>
                <c:pt idx="4">
                  <c:v>0.41899999999999998</c:v>
                </c:pt>
                <c:pt idx="5">
                  <c:v>0.498</c:v>
                </c:pt>
                <c:pt idx="6">
                  <c:v>0.51400000000000001</c:v>
                </c:pt>
                <c:pt idx="7">
                  <c:v>0.59699999999999998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4-FC47-9C09-09D1339D6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1746653152"/>
        <c:axId val="1746685760"/>
      </c:barChart>
      <c:catAx>
        <c:axId val="1746653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en-AE"/>
          </a:p>
        </c:txPr>
        <c:crossAx val="1746685760"/>
        <c:crosses val="autoZero"/>
        <c:auto val="1"/>
        <c:lblAlgn val="ctr"/>
        <c:lblOffset val="100"/>
        <c:noMultiLvlLbl val="0"/>
      </c:catAx>
      <c:valAx>
        <c:axId val="174668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en-AE"/>
          </a:p>
        </c:txPr>
        <c:crossAx val="174665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</a:defRPr>
      </a:pPr>
      <a:endParaRPr lang="en-A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2F59A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BD-5F45-8D43-A12DAFBCD38E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BD-5F45-8D43-A12DAFBCD38E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en-A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Other</c:v>
                </c:pt>
                <c:pt idx="1">
                  <c:v>Higher user adoption rates</c:v>
                </c:pt>
                <c:pt idx="2">
                  <c:v>No measurable impact yet</c:v>
                </c:pt>
                <c:pt idx="3">
                  <c:v>Big cost and time savings</c:v>
                </c:pt>
                <c:pt idx="4">
                  <c:v>Competitive advantage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4.4999999999999998E-2</c:v>
                </c:pt>
                <c:pt idx="1">
                  <c:v>0.126</c:v>
                </c:pt>
                <c:pt idx="2">
                  <c:v>0.24199999999999999</c:v>
                </c:pt>
                <c:pt idx="3">
                  <c:v>0.27100000000000002</c:v>
                </c:pt>
                <c:pt idx="4">
                  <c:v>0.316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BD-5F45-8D43-A12DAFBCD3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axId val="1746653152"/>
        <c:axId val="1746685760"/>
      </c:barChart>
      <c:catAx>
        <c:axId val="1746653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en-AE"/>
          </a:p>
        </c:txPr>
        <c:crossAx val="1746685760"/>
        <c:crosses val="autoZero"/>
        <c:auto val="1"/>
        <c:lblAlgn val="ctr"/>
        <c:lblOffset val="100"/>
        <c:noMultiLvlLbl val="0"/>
      </c:catAx>
      <c:valAx>
        <c:axId val="1746685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en-AE"/>
          </a:p>
        </c:txPr>
        <c:crossAx val="174665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</a:defRPr>
      </a:pPr>
      <a:endParaRPr lang="en-A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A022D-7672-4318-B0E2-E9D07B6BAFC4}" type="datetimeFigureOut">
              <a:rPr lang="en-NL" smtClean="0"/>
              <a:t>4/12/25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7C1A8-5919-4506-A0F4-53F6115EF90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0777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b="0" i="0" spc="750" baseline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0" i="0" cap="all" spc="600" baseline="0">
                <a:latin typeface="Arial" panose="020B0604020202020204" pitchFamily="34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fld id="{D4A213A3-10E9-421F-81BE-56E0786AB515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70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3D5DABC0-2199-478F-BA77-33A651B6CB89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40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D72230C6-DF61-47F4-B8C5-1B70E884BF06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46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CA9C08F-3BC1-9AAB-797A-3F177EA33527}"/>
              </a:ext>
            </a:extLst>
          </p:cNvPr>
          <p:cNvSpPr txBox="1">
            <a:spLocks/>
          </p:cNvSpPr>
          <p:nvPr userDrawn="1"/>
        </p:nvSpPr>
        <p:spPr>
          <a:xfrm>
            <a:off x="8565772" y="6398877"/>
            <a:ext cx="31379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58613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586130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586130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334B9-8972-7F44-AAEF-F4CB73EE91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pPr marL="0" marR="0" lvl="0" indent="0" algn="r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4EF850D-F2F1-7D1E-AD7E-C94CC55D37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0979" y="181611"/>
            <a:ext cx="10399427" cy="275590"/>
          </a:xfrm>
          <a:prstGeom prst="rect">
            <a:avLst/>
          </a:prstGeom>
        </p:spPr>
        <p:txBody>
          <a:bodyPr/>
          <a:lstStyle>
            <a:lvl1pPr marL="0" indent="0" algn="l" rtl="0">
              <a:buNone/>
              <a:defRPr sz="1100" b="0" i="0" u="none" cap="all" baseline="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6EF86-F5F3-35FF-CE2C-DA06A1239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79" y="436880"/>
            <a:ext cx="10399427" cy="660400"/>
          </a:xfrm>
          <a:prstGeom prst="rect">
            <a:avLst/>
          </a:prstGeom>
        </p:spPr>
        <p:txBody>
          <a:bodyPr lIns="72000" tIns="108000"/>
          <a:lstStyle>
            <a:lvl1pPr>
              <a:defRPr lang="en-US" sz="2200" b="0" i="0">
                <a:latin typeface="Playfair Display Medium" pitchFamily="2" charset="77"/>
              </a:defRPr>
            </a:lvl1pPr>
          </a:lstStyle>
          <a:p>
            <a:pPr marL="0" lvl="0">
              <a:lnSpc>
                <a:spcPts val="2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6420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293149"/>
            <a:ext cx="10240903" cy="608337"/>
          </a:xfrm>
        </p:spPr>
        <p:txBody>
          <a:bodyPr anchor="t"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1061544"/>
            <a:ext cx="10240903" cy="502751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6B12B50C-7EEE-46CD-BAF7-BBC4026D959A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b="0" i="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b="0" i="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D4211C4-AE09-4254-A5E3-6DA9B099C971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0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681742C3-E082-4760-93B2-E209268DD00C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801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3B6FC950-F824-48B9-B984-CAEE265865E5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7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BC8E3A0F-68E7-4D17-BB84-ED1BA4F6AC6B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5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EDB7BC4F-EDA1-4BA2-BFF3-FE5B31CCB58B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7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 b="0" i="0"/>
            </a:lvl1pPr>
            <a:lvl2pPr>
              <a:defRPr sz="2400" b="0" i="0"/>
            </a:lvl2pPr>
            <a:lvl3pPr>
              <a:defRPr sz="2000" b="0" i="0"/>
            </a:lvl3pPr>
            <a:lvl4pPr>
              <a:defRPr sz="1800" b="0" i="0"/>
            </a:lvl4pPr>
            <a:lvl5pPr>
              <a:defRPr sz="18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3AAE694C-1394-4838-A564-7380835C2E77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4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CAB84B19-1A00-4EDB-8425-E1827A377364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5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8742"/>
            <a:ext cx="12192000" cy="456773"/>
          </a:xfrm>
          <a:prstGeom prst="rect">
            <a:avLst/>
          </a:prstGeom>
          <a:gradFill>
            <a:gsLst>
              <a:gs pos="0">
                <a:srgbClr val="2F59A3"/>
              </a:gs>
              <a:gs pos="99000">
                <a:srgbClr val="00206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  <a:ea typeface="Inter" panose="02000503000000020004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44" y="361666"/>
            <a:ext cx="11324103" cy="56267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645" y="1083365"/>
            <a:ext cx="9810376" cy="47472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 cap="all" spc="300" baseline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fld id="{10076A27-8146-4F75-9851-A83577C6FD8A}" type="datetime2">
              <a:rPr lang="en-US" smtClean="0"/>
              <a:pPr/>
              <a:t>Saturday, April 12,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Arial" panose="020B0604020202020204" pitchFamily="34" charset="0"/>
                <a:ea typeface="Inter" panose="02000503000000020004" pitchFamily="2" charset="0"/>
              </a:defRPr>
            </a:lvl1pPr>
          </a:lstStyle>
          <a:p>
            <a:fld id="{B9EAB3BA-07EE-4B64-A177-47C30D7758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DB2D7D0-A44A-BA87-3689-D55B2954BD9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" y="6459750"/>
            <a:ext cx="1192311" cy="3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51" r:id="rId5"/>
    <p:sldLayoutId id="2147483745" r:id="rId6"/>
    <p:sldLayoutId id="2147483746" r:id="rId7"/>
    <p:sldLayoutId id="2147483747" r:id="rId8"/>
    <p:sldLayoutId id="2147483750" r:id="rId9"/>
    <p:sldLayoutId id="2147483748" r:id="rId10"/>
    <p:sldLayoutId id="2147483749" r:id="rId11"/>
    <p:sldLayoutId id="2147483753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0" i="0" kern="1200" cap="all" spc="700" baseline="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jpeg"/><Relationship Id="rId30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image" Target="../media/image39.svg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llum.ai/state-of-ai-2025#11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llum.ai/state-of-ai-2025#11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enerated image">
            <a:extLst>
              <a:ext uri="{FF2B5EF4-FFF2-40B4-BE49-F238E27FC236}">
                <a16:creationId xmlns:a16="http://schemas.microsoft.com/office/drawing/2014/main" id="{E93D0A3D-4A3A-16E3-2C51-0BA554B8D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6014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F465D-F2F8-65D4-2429-0168F2B08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462" y="2538939"/>
            <a:ext cx="10125075" cy="24812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Crafting a realistic AI strategy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7E096-8D4F-32EC-9E00-7AC016619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87298"/>
            <a:ext cx="9144000" cy="12842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Future of insurance, AI, and successful execution in the financial services industry</a:t>
            </a:r>
          </a:p>
          <a:p>
            <a:r>
              <a:rPr lang="en-US" dirty="0">
                <a:solidFill>
                  <a:srgbClr val="FFC000"/>
                </a:solidFill>
              </a:rPr>
              <a:t>© 2025 eData Information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DF963-1189-9C5E-10FD-E2A47A599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8576" y="5020202"/>
            <a:ext cx="1971346" cy="19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C9D23E4-6B4F-64FF-279C-DDA1910AE9DF}"/>
              </a:ext>
            </a:extLst>
          </p:cNvPr>
          <p:cNvSpPr txBox="1"/>
          <p:nvPr/>
        </p:nvSpPr>
        <p:spPr>
          <a:xfrm>
            <a:off x="374755" y="2824813"/>
            <a:ext cx="7148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THE ULTIMATE GUIDE TO</a:t>
            </a:r>
            <a:br>
              <a:rPr lang="en-US" sz="4000" dirty="0">
                <a:latin typeface="Inter ExtraLight" panose="02000503000000020004" pitchFamily="2" charset="0"/>
                <a:ea typeface="Inter ExtraLight" panose="02000503000000020004" pitchFamily="2" charset="0"/>
              </a:rPr>
            </a:br>
            <a:r>
              <a:rPr lang="en-US" sz="4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CRAFTING AN AI STRATEGY</a:t>
            </a:r>
            <a:br>
              <a:rPr lang="en-US" sz="4000" dirty="0">
                <a:latin typeface="Inter ExtraLight" panose="02000503000000020004" pitchFamily="2" charset="0"/>
                <a:ea typeface="Inter ExtraLight" panose="02000503000000020004" pitchFamily="2" charset="0"/>
              </a:rPr>
            </a:br>
            <a:r>
              <a:rPr lang="en-US" sz="4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FOR INSURERS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F69B59-96E2-6994-707C-7B08EABD3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532" y="4169937"/>
            <a:ext cx="2275468" cy="22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DCFA7A7B-1751-AE3B-989D-73FA44BCF700}"/>
              </a:ext>
            </a:extLst>
          </p:cNvPr>
          <p:cNvSpPr/>
          <p:nvPr/>
        </p:nvSpPr>
        <p:spPr>
          <a:xfrm>
            <a:off x="4579454" y="2104292"/>
            <a:ext cx="3454400" cy="3454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CORPORATE</a:t>
            </a:r>
            <a:b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STRATEGY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E0AF55-6DEC-4B39-9A2B-03D3D2B8143C}"/>
              </a:ext>
            </a:extLst>
          </p:cNvPr>
          <p:cNvSpPr/>
          <p:nvPr/>
        </p:nvSpPr>
        <p:spPr>
          <a:xfrm>
            <a:off x="5022135" y="2546973"/>
            <a:ext cx="2569038" cy="2569038"/>
          </a:xfrm>
          <a:prstGeom prst="ellipse">
            <a:avLst/>
          </a:prstGeom>
          <a:solidFill>
            <a:srgbClr val="2F59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CORPORATE</a:t>
            </a:r>
            <a:b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STRATEGY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AC7C8-7739-B7A8-C7DA-5E10ABB2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</a:t>
            </a:r>
            <a:r>
              <a:rPr lang="en-US" dirty="0"/>
              <a:t> do we create an AI strategy aligned to </a:t>
            </a:r>
            <a:r>
              <a:rPr lang="en-US" b="1" dirty="0"/>
              <a:t>our</a:t>
            </a:r>
            <a:r>
              <a:rPr lang="en-US" dirty="0"/>
              <a:t> insurance company?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5DD1A-4265-B479-A23E-9E633442BA03}"/>
              </a:ext>
            </a:extLst>
          </p:cNvPr>
          <p:cNvSpPr txBox="1"/>
          <p:nvPr/>
        </p:nvSpPr>
        <p:spPr>
          <a:xfrm>
            <a:off x="6459860" y="4874078"/>
            <a:ext cx="2314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Organizational AI readiness and ambition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0BF3E-6978-8536-969B-55A7E929F2A7}"/>
              </a:ext>
            </a:extLst>
          </p:cNvPr>
          <p:cNvSpPr txBox="1"/>
          <p:nvPr/>
        </p:nvSpPr>
        <p:spPr>
          <a:xfrm>
            <a:off x="2949918" y="3034524"/>
            <a:ext cx="2314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AI opportunity mapping and prioritization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D7F30696-EB64-9DB4-FF8B-ABED3BEC4D41}"/>
              </a:ext>
            </a:extLst>
          </p:cNvPr>
          <p:cNvSpPr/>
          <p:nvPr/>
        </p:nvSpPr>
        <p:spPr>
          <a:xfrm>
            <a:off x="6172776" y="1895106"/>
            <a:ext cx="267757" cy="418372"/>
          </a:xfrm>
          <a:prstGeom prst="chevron">
            <a:avLst>
              <a:gd name="adj" fmla="val 90306"/>
            </a:avLst>
          </a:prstGeom>
          <a:solidFill>
            <a:srgbClr val="2F59A3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BCD22ACA-50AF-8B3F-BCD4-01427EB467AD}"/>
              </a:ext>
            </a:extLst>
          </p:cNvPr>
          <p:cNvSpPr/>
          <p:nvPr/>
        </p:nvSpPr>
        <p:spPr>
          <a:xfrm rot="13500000">
            <a:off x="4888256" y="4761061"/>
            <a:ext cx="267757" cy="418372"/>
          </a:xfrm>
          <a:prstGeom prst="chevron">
            <a:avLst>
              <a:gd name="adj" fmla="val 90306"/>
            </a:avLst>
          </a:prstGeom>
          <a:solidFill>
            <a:srgbClr val="2F59A3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E4AB15-DEE5-4D82-D470-65198B51FE5B}"/>
              </a:ext>
            </a:extLst>
          </p:cNvPr>
          <p:cNvSpPr txBox="1"/>
          <p:nvPr/>
        </p:nvSpPr>
        <p:spPr>
          <a:xfrm>
            <a:off x="8682695" y="4700743"/>
            <a:ext cx="220079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How ready are we for AI in the company?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Do we have adequate resources and budget?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F76003-8E7A-12B9-D860-2D7B5A4BFDAA}"/>
              </a:ext>
            </a:extLst>
          </p:cNvPr>
          <p:cNvSpPr txBox="1"/>
          <p:nvPr/>
        </p:nvSpPr>
        <p:spPr>
          <a:xfrm>
            <a:off x="596348" y="2902787"/>
            <a:ext cx="232648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What AI opportunities can we identify?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How do they fit with our strategy and AI readiness?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2EF5F-431C-CA50-A235-E28D6A80DD81}"/>
              </a:ext>
            </a:extLst>
          </p:cNvPr>
          <p:cNvSpPr txBox="1"/>
          <p:nvPr/>
        </p:nvSpPr>
        <p:spPr>
          <a:xfrm>
            <a:off x="6894254" y="2580553"/>
            <a:ext cx="2314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The AI ambition level of the insurance company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FAB610-6EE0-FF83-2F20-37788021F411}"/>
              </a:ext>
            </a:extLst>
          </p:cNvPr>
          <p:cNvSpPr txBox="1"/>
          <p:nvPr/>
        </p:nvSpPr>
        <p:spPr>
          <a:xfrm>
            <a:off x="9220709" y="2388193"/>
            <a:ext cx="232648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What is our overarching ambition for AI?</a:t>
            </a:r>
          </a:p>
          <a:p>
            <a:pPr marL="171450" indent="-1714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Are we willing to ‘walk the talk’ for the AI ambition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4F7996CD-B6D2-EA17-FF0E-37DD3A45208E}"/>
              </a:ext>
            </a:extLst>
          </p:cNvPr>
          <p:cNvSpPr/>
          <p:nvPr/>
        </p:nvSpPr>
        <p:spPr>
          <a:xfrm rot="5400000">
            <a:off x="7912129" y="3622306"/>
            <a:ext cx="267757" cy="418372"/>
          </a:xfrm>
          <a:prstGeom prst="chevron">
            <a:avLst>
              <a:gd name="adj" fmla="val 90306"/>
            </a:avLst>
          </a:prstGeom>
          <a:solidFill>
            <a:srgbClr val="2F59A3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CE7939-12F8-C1E9-5052-91A221F0A1B3}"/>
              </a:ext>
            </a:extLst>
          </p:cNvPr>
          <p:cNvSpPr txBox="1"/>
          <p:nvPr/>
        </p:nvSpPr>
        <p:spPr>
          <a:xfrm>
            <a:off x="492774" y="1063936"/>
            <a:ext cx="398581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Inter Light" panose="02000503000000020004" pitchFamily="2" charset="0"/>
                <a:ea typeface="Inter Light" panose="02000503000000020004" pitchFamily="2" charset="0"/>
              </a:rPr>
              <a:t>“Crafting the insurer’s AI strategy is an iterative process, and each element should be revisited several times during the strategy formulation”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B72AC0-742A-A149-E6C8-B6C023E63AD6}"/>
              </a:ext>
            </a:extLst>
          </p:cNvPr>
          <p:cNvSpPr/>
          <p:nvPr/>
        </p:nvSpPr>
        <p:spPr>
          <a:xfrm>
            <a:off x="7830389" y="2100924"/>
            <a:ext cx="446049" cy="446049"/>
          </a:xfrm>
          <a:prstGeom prst="ellipse">
            <a:avLst/>
          </a:prstGeom>
          <a:solidFill>
            <a:schemeClr val="bg1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6535DE-DBF4-89A8-30AD-547DFAB1A43E}"/>
              </a:ext>
            </a:extLst>
          </p:cNvPr>
          <p:cNvSpPr/>
          <p:nvPr/>
        </p:nvSpPr>
        <p:spPr>
          <a:xfrm>
            <a:off x="7366464" y="5430878"/>
            <a:ext cx="446049" cy="446049"/>
          </a:xfrm>
          <a:prstGeom prst="ellipse">
            <a:avLst/>
          </a:prstGeom>
          <a:solidFill>
            <a:schemeClr val="bg1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00C37F5-C8B4-6588-96C5-81C971F34B20}"/>
              </a:ext>
            </a:extLst>
          </p:cNvPr>
          <p:cNvSpPr/>
          <p:nvPr/>
        </p:nvSpPr>
        <p:spPr>
          <a:xfrm>
            <a:off x="3889618" y="2588475"/>
            <a:ext cx="446049" cy="446049"/>
          </a:xfrm>
          <a:prstGeom prst="ellipse">
            <a:avLst/>
          </a:prstGeom>
          <a:solidFill>
            <a:schemeClr val="bg1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33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23B3D3-8A4F-EDE8-EA33-8E3238F8876D}"/>
              </a:ext>
            </a:extLst>
          </p:cNvPr>
          <p:cNvSpPr txBox="1"/>
          <p:nvPr/>
        </p:nvSpPr>
        <p:spPr>
          <a:xfrm>
            <a:off x="304801" y="2816772"/>
            <a:ext cx="85811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SETTING THE AI AMBITION</a:t>
            </a:r>
          </a:p>
        </p:txBody>
      </p:sp>
    </p:spTree>
    <p:extLst>
      <p:ext uri="{BB962C8B-B14F-4D97-AF65-F5344CB8AC3E}">
        <p14:creationId xmlns:p14="http://schemas.microsoft.com/office/powerpoint/2010/main" val="11624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7608D-A3C0-2B2D-59B1-56914AE77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86452ED-B86F-BDB6-B6AB-D8518FF6B4E6}"/>
              </a:ext>
            </a:extLst>
          </p:cNvPr>
          <p:cNvGrpSpPr/>
          <p:nvPr/>
        </p:nvGrpSpPr>
        <p:grpSpPr>
          <a:xfrm>
            <a:off x="3030017" y="2067778"/>
            <a:ext cx="7947128" cy="418115"/>
            <a:chOff x="979241" y="1588121"/>
            <a:chExt cx="7625499" cy="418115"/>
          </a:xfrm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E3A25F28-8C00-67F2-D315-ADBC090E5794}"/>
                </a:ext>
              </a:extLst>
            </p:cNvPr>
            <p:cNvSpPr/>
            <p:nvPr/>
          </p:nvSpPr>
          <p:spPr>
            <a:xfrm rot="5400000">
              <a:off x="2682997" y="-102758"/>
              <a:ext cx="405238" cy="381275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6D64DBB9-C5C2-4837-EB64-BF8D342F9C23}"/>
                </a:ext>
              </a:extLst>
            </p:cNvPr>
            <p:cNvSpPr/>
            <p:nvPr/>
          </p:nvSpPr>
          <p:spPr>
            <a:xfrm rot="16200000">
              <a:off x="6495746" y="-115635"/>
              <a:ext cx="405238" cy="3812750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809928-9CC2-B23B-964B-73A77D18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An insurer’s AI strategy can be a </a:t>
            </a:r>
            <a:r>
              <a:rPr lang="en-US" sz="1800" b="1" dirty="0"/>
              <a:t>mix of simple AI-tools and disruptive initiatives</a:t>
            </a:r>
            <a:endParaRPr lang="en-US" sz="1800" dirty="0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CEAFC747-3D7A-3AC9-6432-0C44122629D9}"/>
              </a:ext>
            </a:extLst>
          </p:cNvPr>
          <p:cNvSpPr/>
          <p:nvPr/>
        </p:nvSpPr>
        <p:spPr>
          <a:xfrm>
            <a:off x="3030016" y="2501279"/>
            <a:ext cx="2315672" cy="708908"/>
          </a:xfrm>
          <a:prstGeom prst="downArrow">
            <a:avLst>
              <a:gd name="adj1" fmla="val 100000"/>
              <a:gd name="adj2" fmla="val 17901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AI AS A TOOL –</a:t>
            </a:r>
            <a:b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30EFA-4EE5-05B8-2800-BB228D00BDF3}"/>
              </a:ext>
            </a:extLst>
          </p:cNvPr>
          <p:cNvSpPr txBox="1"/>
          <p:nvPr/>
        </p:nvSpPr>
        <p:spPr>
          <a:xfrm>
            <a:off x="3030016" y="3325263"/>
            <a:ext cx="2315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Non-intrusive value creation</a:t>
            </a:r>
          </a:p>
          <a:p>
            <a:pPr marL="185738" indent="-185738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Operations support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5D21DA88-E319-3C13-5E5B-4497821FE817}"/>
              </a:ext>
            </a:extLst>
          </p:cNvPr>
          <p:cNvSpPr/>
          <p:nvPr/>
        </p:nvSpPr>
        <p:spPr>
          <a:xfrm>
            <a:off x="5843492" y="2501279"/>
            <a:ext cx="2315672" cy="708908"/>
          </a:xfrm>
          <a:prstGeom prst="downArrow">
            <a:avLst>
              <a:gd name="adj1" fmla="val 100000"/>
              <a:gd name="adj2" fmla="val 17901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AI AS DIFFERENTIATOR – </a:t>
            </a:r>
            <a:b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ENHANCE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117667D5-2D3F-1CC9-86FC-F634B26B6E87}"/>
              </a:ext>
            </a:extLst>
          </p:cNvPr>
          <p:cNvSpPr/>
          <p:nvPr/>
        </p:nvSpPr>
        <p:spPr>
          <a:xfrm>
            <a:off x="8661471" y="2501279"/>
            <a:ext cx="2315672" cy="708908"/>
          </a:xfrm>
          <a:prstGeom prst="downArrow">
            <a:avLst>
              <a:gd name="adj1" fmla="val 100000"/>
              <a:gd name="adj2" fmla="val 17901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AI AS DISRUPTOR –</a:t>
            </a:r>
            <a:b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INNOVATE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A66E7-C22E-5A31-B6F1-9C965F68F7C1}"/>
              </a:ext>
            </a:extLst>
          </p:cNvPr>
          <p:cNvSpPr txBox="1"/>
          <p:nvPr/>
        </p:nvSpPr>
        <p:spPr>
          <a:xfrm>
            <a:off x="5843492" y="3325263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Cross-unit operational excellence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Customer excellence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ECD13-F19B-5F35-7E7F-12696824F07B}"/>
              </a:ext>
            </a:extLst>
          </p:cNvPr>
          <p:cNvSpPr txBox="1"/>
          <p:nvPr/>
        </p:nvSpPr>
        <p:spPr>
          <a:xfrm>
            <a:off x="8661471" y="3325263"/>
            <a:ext cx="24806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New business models (“the AI driven insurer”)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Products “beyond insurance”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539382-F8F4-96A9-897D-3F1988ED686A}"/>
              </a:ext>
            </a:extLst>
          </p:cNvPr>
          <p:cNvSpPr txBox="1"/>
          <p:nvPr/>
        </p:nvSpPr>
        <p:spPr>
          <a:xfrm>
            <a:off x="3030016" y="4063900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AI-based document retrieval and processing</a:t>
            </a:r>
          </a:p>
          <a:p>
            <a:pPr marL="185738" indent="-185738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Customer services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01EF6B-7EDB-7954-AFD0-B50EEEE1EFBF}"/>
              </a:ext>
            </a:extLst>
          </p:cNvPr>
          <p:cNvSpPr txBox="1"/>
          <p:nvPr/>
        </p:nvSpPr>
        <p:spPr>
          <a:xfrm>
            <a:off x="5843492" y="4063900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Intelligent claims management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Ai-driven decision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30BCB-BAC0-4D53-9F73-AF0373169933}"/>
              </a:ext>
            </a:extLst>
          </p:cNvPr>
          <p:cNvSpPr txBox="1"/>
          <p:nvPr/>
        </p:nvSpPr>
        <p:spPr>
          <a:xfrm>
            <a:off x="8661471" y="4063900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Fully AI-integrated insurance company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“Risk as a Service”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03329C-7283-CFA4-B376-62579B558DD8}"/>
              </a:ext>
            </a:extLst>
          </p:cNvPr>
          <p:cNvSpPr txBox="1"/>
          <p:nvPr/>
        </p:nvSpPr>
        <p:spPr>
          <a:xfrm>
            <a:off x="3051883" y="2161419"/>
            <a:ext cx="14366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EASY – CHEAP – 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3193D2-15DB-2DFC-9491-FD8CB93FDE7B}"/>
              </a:ext>
            </a:extLst>
          </p:cNvPr>
          <p:cNvSpPr txBox="1"/>
          <p:nvPr/>
        </p:nvSpPr>
        <p:spPr>
          <a:xfrm>
            <a:off x="9163825" y="2161419"/>
            <a:ext cx="1813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COMPLEX – COSTLY – SLOW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9639950-90EF-DF4E-1CD4-DE6D9B7BD67B}"/>
              </a:ext>
            </a:extLst>
          </p:cNvPr>
          <p:cNvGrpSpPr/>
          <p:nvPr/>
        </p:nvGrpSpPr>
        <p:grpSpPr>
          <a:xfrm>
            <a:off x="4009323" y="5030099"/>
            <a:ext cx="7166663" cy="844299"/>
            <a:chOff x="4009324" y="5097833"/>
            <a:chExt cx="6188886" cy="8442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399DAAA-8411-EAF9-BD94-ED7244CF1C6B}"/>
                </a:ext>
              </a:extLst>
            </p:cNvPr>
            <p:cNvSpPr/>
            <p:nvPr/>
          </p:nvSpPr>
          <p:spPr>
            <a:xfrm>
              <a:off x="4009324" y="5097833"/>
              <a:ext cx="893582" cy="2292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PLANNING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DF2D8D-8EDB-BDBC-6EDC-F5A99448DDC1}"/>
                </a:ext>
              </a:extLst>
            </p:cNvPr>
            <p:cNvSpPr/>
            <p:nvPr/>
          </p:nvSpPr>
          <p:spPr>
            <a:xfrm>
              <a:off x="4902906" y="5097833"/>
              <a:ext cx="5295304" cy="2292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DOING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7EEB4B-A4F1-FEEC-6904-63F68ED1F953}"/>
                </a:ext>
              </a:extLst>
            </p:cNvPr>
            <p:cNvSpPr/>
            <p:nvPr/>
          </p:nvSpPr>
          <p:spPr>
            <a:xfrm>
              <a:off x="4009324" y="5408122"/>
              <a:ext cx="2871569" cy="2292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PLANNING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5BF3F4A-82AF-2E95-DBE3-5A63D9157281}"/>
                </a:ext>
              </a:extLst>
            </p:cNvPr>
            <p:cNvSpPr/>
            <p:nvPr/>
          </p:nvSpPr>
          <p:spPr>
            <a:xfrm>
              <a:off x="6880893" y="5408122"/>
              <a:ext cx="3317317" cy="2292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DOING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B837B0-06DE-9E98-62BD-4474B4CE8C59}"/>
                </a:ext>
              </a:extLst>
            </p:cNvPr>
            <p:cNvSpPr/>
            <p:nvPr/>
          </p:nvSpPr>
          <p:spPr>
            <a:xfrm>
              <a:off x="4009324" y="5712922"/>
              <a:ext cx="4980149" cy="2292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PLANNING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B2ECA0-7B11-24D8-F91B-D7BCA51D64BC}"/>
                </a:ext>
              </a:extLst>
            </p:cNvPr>
            <p:cNvSpPr/>
            <p:nvPr/>
          </p:nvSpPr>
          <p:spPr>
            <a:xfrm>
              <a:off x="8989473" y="5712922"/>
              <a:ext cx="1208737" cy="2292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DOING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87B1CFE-CB4B-5E54-5802-9AF358DCD781}"/>
              </a:ext>
            </a:extLst>
          </p:cNvPr>
          <p:cNvSpPr txBox="1"/>
          <p:nvPr/>
        </p:nvSpPr>
        <p:spPr>
          <a:xfrm>
            <a:off x="2572712" y="5018711"/>
            <a:ext cx="7681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As a tool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CC4CAA-A046-9A63-349E-38D96B9F6BB6}"/>
              </a:ext>
            </a:extLst>
          </p:cNvPr>
          <p:cNvSpPr txBox="1"/>
          <p:nvPr/>
        </p:nvSpPr>
        <p:spPr>
          <a:xfrm>
            <a:off x="2572712" y="5320002"/>
            <a:ext cx="1273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As differentiator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E0B5C9-58E2-9CC5-A576-24D93F86FCFE}"/>
              </a:ext>
            </a:extLst>
          </p:cNvPr>
          <p:cNvSpPr txBox="1"/>
          <p:nvPr/>
        </p:nvSpPr>
        <p:spPr>
          <a:xfrm>
            <a:off x="2572712" y="5621293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As disruptor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803017-942C-C9C9-16C9-62B9E056AA44}"/>
              </a:ext>
            </a:extLst>
          </p:cNvPr>
          <p:cNvSpPr txBox="1"/>
          <p:nvPr/>
        </p:nvSpPr>
        <p:spPr>
          <a:xfrm>
            <a:off x="6079002" y="1997296"/>
            <a:ext cx="217078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⬅️ THREE PATHS OF EXECUTION ➡️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3E86A-BE83-4F0F-3B74-93D948D3AA6F}"/>
              </a:ext>
            </a:extLst>
          </p:cNvPr>
          <p:cNvSpPr txBox="1"/>
          <p:nvPr/>
        </p:nvSpPr>
        <p:spPr>
          <a:xfrm>
            <a:off x="932337" y="1328798"/>
            <a:ext cx="1348446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WHY DO WE NEED</a:t>
            </a:r>
            <a:b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AN AI STRATEGY?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CCFEE-6B01-85BF-C88A-48EC7DCACBB5}"/>
              </a:ext>
            </a:extLst>
          </p:cNvPr>
          <p:cNvSpPr txBox="1"/>
          <p:nvPr/>
        </p:nvSpPr>
        <p:spPr>
          <a:xfrm>
            <a:off x="675856" y="2825044"/>
            <a:ext cx="16049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WHAT SHOULD</a:t>
            </a:r>
            <a:b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THE AI STRATEGY BE?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8D550-73D6-923A-9A91-EEE58D31C986}"/>
              </a:ext>
            </a:extLst>
          </p:cNvPr>
          <p:cNvSpPr txBox="1"/>
          <p:nvPr/>
        </p:nvSpPr>
        <p:spPr>
          <a:xfrm>
            <a:off x="424185" y="5184658"/>
            <a:ext cx="185659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HOW SHOULD THE</a:t>
            </a:r>
            <a:b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STRATEGY BE EXECUTED</a:t>
            </a:r>
            <a:b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(PARALLEL STRATEGIES?)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69CC29-1567-A270-49F5-5F5B30F71377}"/>
              </a:ext>
            </a:extLst>
          </p:cNvPr>
          <p:cNvCxnSpPr>
            <a:cxnSpLocks/>
          </p:cNvCxnSpPr>
          <p:nvPr/>
        </p:nvCxnSpPr>
        <p:spPr>
          <a:xfrm>
            <a:off x="2337229" y="1149885"/>
            <a:ext cx="0" cy="757937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3661D4E-4559-25C5-A139-3D40964FA0CA}"/>
              </a:ext>
            </a:extLst>
          </p:cNvPr>
          <p:cNvCxnSpPr>
            <a:cxnSpLocks/>
          </p:cNvCxnSpPr>
          <p:nvPr/>
        </p:nvCxnSpPr>
        <p:spPr>
          <a:xfrm>
            <a:off x="2337229" y="2100267"/>
            <a:ext cx="0" cy="183746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78D50D2-8C71-D068-F0D8-A9C1966C5717}"/>
              </a:ext>
            </a:extLst>
          </p:cNvPr>
          <p:cNvCxnSpPr>
            <a:cxnSpLocks/>
          </p:cNvCxnSpPr>
          <p:nvPr/>
        </p:nvCxnSpPr>
        <p:spPr>
          <a:xfrm>
            <a:off x="2337229" y="5018711"/>
            <a:ext cx="0" cy="879581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55DBCE8-E55B-4C4F-445C-E35F46E66EAF}"/>
              </a:ext>
            </a:extLst>
          </p:cNvPr>
          <p:cNvSpPr txBox="1"/>
          <p:nvPr/>
        </p:nvSpPr>
        <p:spPr>
          <a:xfrm>
            <a:off x="3030016" y="1217619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“TO AUGMENT EXISTING OPERATIONS WITHOUT MAJOR PROCESS DISRUPTIONS”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D493DA-CF6D-9D40-42A4-4F7936BE39FC}"/>
              </a:ext>
            </a:extLst>
          </p:cNvPr>
          <p:cNvSpPr txBox="1"/>
          <p:nvPr/>
        </p:nvSpPr>
        <p:spPr>
          <a:xfrm>
            <a:off x="5843492" y="1217619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“TO ENHANCE OPERATIONS AND ENGAGEMENT BEYOND BASIC AUTOMATION”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085CFD-90B4-02E3-12A9-399BA34F3D36}"/>
              </a:ext>
            </a:extLst>
          </p:cNvPr>
          <p:cNvSpPr txBox="1"/>
          <p:nvPr/>
        </p:nvSpPr>
        <p:spPr>
          <a:xfrm>
            <a:off x="8661471" y="1217619"/>
            <a:ext cx="23156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Inter" panose="02000503000000020004" pitchFamily="2" charset="0"/>
                <a:ea typeface="Inter" panose="02000503000000020004" pitchFamily="2" charset="0"/>
              </a:rPr>
              <a:t>“TO TRANSFORM THE COMPANY – AI IS AN INTEGRAL PART OF THE BUSINESS”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477A3C-21AB-C2CE-3E7F-EA71478DD7E9}"/>
              </a:ext>
            </a:extLst>
          </p:cNvPr>
          <p:cNvSpPr txBox="1"/>
          <p:nvPr/>
        </p:nvSpPr>
        <p:spPr>
          <a:xfrm>
            <a:off x="504335" y="4220877"/>
            <a:ext cx="177644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AI STRATEGY</a:t>
            </a:r>
            <a:b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OUTCOMES (EXAMPLES)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DFDCA1-BCF4-15DF-C6DE-9544267B2875}"/>
              </a:ext>
            </a:extLst>
          </p:cNvPr>
          <p:cNvCxnSpPr>
            <a:cxnSpLocks/>
          </p:cNvCxnSpPr>
          <p:nvPr/>
        </p:nvCxnSpPr>
        <p:spPr>
          <a:xfrm>
            <a:off x="2337229" y="4039841"/>
            <a:ext cx="0" cy="704257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0B7FA3E-237F-2AA0-9724-3A8E9BAB44C1}"/>
              </a:ext>
            </a:extLst>
          </p:cNvPr>
          <p:cNvCxnSpPr/>
          <p:nvPr/>
        </p:nvCxnSpPr>
        <p:spPr>
          <a:xfrm>
            <a:off x="451556" y="1015999"/>
            <a:ext cx="1132275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187B7AB-0437-0C16-EE6B-AFA2F54B6C9D}"/>
              </a:ext>
            </a:extLst>
          </p:cNvPr>
          <p:cNvCxnSpPr/>
          <p:nvPr/>
        </p:nvCxnSpPr>
        <p:spPr>
          <a:xfrm>
            <a:off x="451556" y="6118577"/>
            <a:ext cx="1132275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BF6DF6CB-3561-97BA-DFAF-F62BE183B314}"/>
              </a:ext>
            </a:extLst>
          </p:cNvPr>
          <p:cNvSpPr/>
          <p:nvPr/>
        </p:nvSpPr>
        <p:spPr>
          <a:xfrm>
            <a:off x="2821962" y="2577599"/>
            <a:ext cx="416108" cy="4161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800" dirty="0"/>
              <a:t>🛠️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00876CA9-8153-2FE4-4D63-B9CCCD7BDD4D}"/>
              </a:ext>
            </a:extLst>
          </p:cNvPr>
          <p:cNvSpPr/>
          <p:nvPr/>
        </p:nvSpPr>
        <p:spPr>
          <a:xfrm>
            <a:off x="5632896" y="2577599"/>
            <a:ext cx="416108" cy="4161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800" dirty="0"/>
              <a:t>🏆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389A485-63EF-101A-E48F-5EB3FCF41659}"/>
              </a:ext>
            </a:extLst>
          </p:cNvPr>
          <p:cNvSpPr/>
          <p:nvPr/>
        </p:nvSpPr>
        <p:spPr>
          <a:xfrm>
            <a:off x="8455119" y="2577599"/>
            <a:ext cx="416108" cy="4161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1800" dirty="0"/>
              <a:t>🔥</a:t>
            </a:r>
          </a:p>
        </p:txBody>
      </p:sp>
    </p:spTree>
    <p:extLst>
      <p:ext uri="{BB962C8B-B14F-4D97-AF65-F5344CB8AC3E}">
        <p14:creationId xmlns:p14="http://schemas.microsoft.com/office/powerpoint/2010/main" val="339868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CF2941-89D0-D2A0-07A7-ECD245E12464}"/>
              </a:ext>
            </a:extLst>
          </p:cNvPr>
          <p:cNvSpPr txBox="1"/>
          <p:nvPr/>
        </p:nvSpPr>
        <p:spPr>
          <a:xfrm>
            <a:off x="1024568" y="1762699"/>
            <a:ext cx="49906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latin typeface="Inter" panose="02000503000000020004" pitchFamily="2" charset="0"/>
                <a:ea typeface="Inter" panose="02000503000000020004" pitchFamily="2" charset="0"/>
              </a:rPr>
              <a:t>Note: </a:t>
            </a:r>
          </a:p>
          <a:p>
            <a:pPr algn="l"/>
            <a:endParaRPr lang="en-US" sz="2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l"/>
            <a:r>
              <a:rPr lang="en-US" sz="2200" dirty="0">
                <a:latin typeface="Inter" panose="02000503000000020004" pitchFamily="2" charset="0"/>
                <a:ea typeface="Inter" panose="02000503000000020004" pitchFamily="2" charset="0"/>
              </a:rPr>
              <a:t>It’s highly likely there’s a difference between the leadership’s AI ambition and the organization’s AI readiness</a:t>
            </a:r>
          </a:p>
          <a:p>
            <a:pPr algn="l"/>
            <a:endParaRPr lang="en-US" sz="2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l"/>
            <a:r>
              <a:rPr lang="en-US" sz="2200" b="1" dirty="0">
                <a:latin typeface="Inter" panose="02000503000000020004" pitchFamily="2" charset="0"/>
                <a:ea typeface="Inter" panose="02000503000000020004" pitchFamily="2" charset="0"/>
              </a:rPr>
              <a:t>Let’s find out!</a:t>
            </a:r>
          </a:p>
        </p:txBody>
      </p:sp>
    </p:spTree>
    <p:extLst>
      <p:ext uri="{BB962C8B-B14F-4D97-AF65-F5344CB8AC3E}">
        <p14:creationId xmlns:p14="http://schemas.microsoft.com/office/powerpoint/2010/main" val="21110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F7667-073A-0D2A-37C8-A81060E6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2FA316-6514-A5A9-422F-CF8212C88F16}"/>
              </a:ext>
            </a:extLst>
          </p:cNvPr>
          <p:cNvSpPr txBox="1"/>
          <p:nvPr/>
        </p:nvSpPr>
        <p:spPr>
          <a:xfrm>
            <a:off x="304801" y="2816772"/>
            <a:ext cx="104342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ORGANIZATIONAL AI READINESS</a:t>
            </a:r>
          </a:p>
        </p:txBody>
      </p:sp>
    </p:spTree>
    <p:extLst>
      <p:ext uri="{BB962C8B-B14F-4D97-AF65-F5344CB8AC3E}">
        <p14:creationId xmlns:p14="http://schemas.microsoft.com/office/powerpoint/2010/main" val="21401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71D65-C2F8-7AC9-6CFF-764A884F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organizational AI readiness can be assessed used a simple tool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E091E5-2FF1-43EF-B986-A32F4E926E79}"/>
              </a:ext>
            </a:extLst>
          </p:cNvPr>
          <p:cNvSpPr/>
          <p:nvPr/>
        </p:nvSpPr>
        <p:spPr>
          <a:xfrm>
            <a:off x="4097867" y="1047582"/>
            <a:ext cx="4097867" cy="5116151"/>
          </a:xfrm>
          <a:prstGeom prst="roundRect">
            <a:avLst>
              <a:gd name="adj" fmla="val 504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300"/>
              </a:spcAft>
            </a:pPr>
            <a:r>
              <a:rPr lang="en-US" sz="1000" b="1" dirty="0">
                <a:solidFill>
                  <a:srgbClr val="131314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 framework for insurers to determine their AI-strategic capabilities and focus based on a simple assessment</a:t>
            </a:r>
            <a:endParaRPr lang="en-US" sz="1000" b="1" dirty="0"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0EEAAB-C11E-9376-C015-1BE44FFB949D}"/>
              </a:ext>
            </a:extLst>
          </p:cNvPr>
          <p:cNvSpPr txBox="1"/>
          <p:nvPr/>
        </p:nvSpPr>
        <p:spPr>
          <a:xfrm>
            <a:off x="596240" y="1047582"/>
            <a:ext cx="3181244" cy="53758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>
              <a:spcAft>
                <a:spcPts val="400"/>
              </a:spcAft>
            </a:pPr>
            <a:r>
              <a:rPr lang="en-US" sz="10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AVAILABLE RESOURCES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Financial resources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Allocated budgets specifically for technology and AI projects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Is AI funding is distinct or included within the broader IT budget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Overall financial health and ability to sustain long-term AI investments.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Human resources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In-house expertise, including data scientists and AI specialists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Digital literacy and readiness level of current employees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Training programs and ability to attract and retain AI talent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Technological resources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Current IT infrastructure, including systems modernization needs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Existing data management systems for quality, accessibility, and scalability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Availability and capacity for cloud-based computing and data processing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Data resources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Quality, completeness, and relevance of available data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Accessibility / organization of data structures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Data governance practices and effectiveness of data-related processes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AB7645-984B-3280-7EF6-D467C60938D9}"/>
              </a:ext>
            </a:extLst>
          </p:cNvPr>
          <p:cNvSpPr txBox="1"/>
          <p:nvPr/>
        </p:nvSpPr>
        <p:spPr>
          <a:xfrm>
            <a:off x="8536054" y="1047582"/>
            <a:ext cx="3057636" cy="53758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l">
              <a:spcAft>
                <a:spcPts val="400"/>
              </a:spcAft>
            </a:pPr>
            <a:r>
              <a:rPr lang="en-US" sz="10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WILLINGNESS TO CHANGE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Organizational culture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Employee openness to innovation and adoption of new technology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Past successes with organizational change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Levels of collaboration, cross-functional teamwork, and comfort with experimentation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Leadership commitment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Executive-level commitment and clarity of vision for AI adoption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How well leadership communicates and champions AI initiatives internally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Presence and influence of dedicated tech leaders, such as a CIO or CTO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Operating model flexibility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Flexibility of current operating processes to incorporate AI-driven solutions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Potential process barriers or inefficiencies that may hinder AI implementation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Roles, responsibilities, communication channels, and responsiveness to market shifts</a:t>
            </a:r>
          </a:p>
          <a:p>
            <a:pPr algn="l">
              <a:spcAft>
                <a:spcPts val="400"/>
              </a:spcAft>
            </a:pPr>
            <a:r>
              <a:rPr lang="en-US" sz="1000" b="1" dirty="0">
                <a:latin typeface="Inter" panose="02000503000000020004" pitchFamily="2" charset="0"/>
                <a:ea typeface="Inter" panose="02000503000000020004" pitchFamily="2" charset="0"/>
              </a:rPr>
              <a:t>Agility and adaptability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Speed and effectiveness in responding to market changes and customer demands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How effectively the company tracks and reacts to external trends</a:t>
            </a:r>
          </a:p>
          <a:p>
            <a:pPr algn="l">
              <a:spcAft>
                <a:spcPts val="400"/>
              </a:spcAft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Existing use of agile methods and ability to rapidly launch new products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93045C-F486-E90E-DBBF-91BA0315CF36}"/>
              </a:ext>
            </a:extLst>
          </p:cNvPr>
          <p:cNvGrpSpPr/>
          <p:nvPr/>
        </p:nvGrpSpPr>
        <p:grpSpPr>
          <a:xfrm>
            <a:off x="3953333" y="1833495"/>
            <a:ext cx="4406872" cy="3889079"/>
            <a:chOff x="2408598" y="1327628"/>
            <a:chExt cx="3122145" cy="3057784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2535A6D-4B99-CA0D-E199-062974C774E2}"/>
                </a:ext>
              </a:extLst>
            </p:cNvPr>
            <p:cNvSpPr/>
            <p:nvPr/>
          </p:nvSpPr>
          <p:spPr>
            <a:xfrm>
              <a:off x="2408598" y="1327628"/>
              <a:ext cx="3122145" cy="3057784"/>
            </a:xfrm>
            <a:prstGeom prst="roundRect">
              <a:avLst>
                <a:gd name="adj" fmla="val 5044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Aft>
                  <a:spcPts val="300"/>
                </a:spcAft>
              </a:pPr>
              <a:r>
                <a:rPr lang="en-US" sz="1100" b="1" dirty="0">
                  <a:solidFill>
                    <a:srgbClr val="131314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Arial" panose="020B0604020202020204" pitchFamily="34" charset="0"/>
                </a:rPr>
                <a:t>The organizational readiness suggests what AI strategy the insurer should pursue in the short run</a:t>
              </a:r>
              <a:endParaRPr lang="en-US" sz="1100" b="1" dirty="0"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917AF4-F298-FFB5-1780-95C10D461A68}"/>
                </a:ext>
              </a:extLst>
            </p:cNvPr>
            <p:cNvSpPr/>
            <p:nvPr/>
          </p:nvSpPr>
          <p:spPr>
            <a:xfrm>
              <a:off x="3145584" y="1842313"/>
              <a:ext cx="970845" cy="970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Arial Black" panose="020B0604020202020204" pitchFamily="34" charset="0"/>
                </a:rPr>
                <a:t>3: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Ample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resources &amp;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low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willingness to change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2CAFCA-AD86-F518-D9DE-976821298266}"/>
                </a:ext>
              </a:extLst>
            </p:cNvPr>
            <p:cNvSpPr/>
            <p:nvPr/>
          </p:nvSpPr>
          <p:spPr>
            <a:xfrm>
              <a:off x="4142442" y="1842313"/>
              <a:ext cx="970845" cy="970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Arial Black" panose="020B0604020202020204" pitchFamily="34" charset="0"/>
                </a:rPr>
                <a:t>4: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Ample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resources &amp;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high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willingness to change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0FCFBB-4E36-0623-C04F-DEDE5018EB5C}"/>
                </a:ext>
              </a:extLst>
            </p:cNvPr>
            <p:cNvSpPr/>
            <p:nvPr/>
          </p:nvSpPr>
          <p:spPr>
            <a:xfrm>
              <a:off x="3145584" y="2841135"/>
              <a:ext cx="970845" cy="970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Arial Black" panose="020B0604020202020204" pitchFamily="34" charset="0"/>
                </a:rPr>
                <a:t>1: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Limited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resources &amp;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low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willingness to change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CC79619-765A-2664-C871-41D27C7EDAC9}"/>
                </a:ext>
              </a:extLst>
            </p:cNvPr>
            <p:cNvSpPr/>
            <p:nvPr/>
          </p:nvSpPr>
          <p:spPr>
            <a:xfrm>
              <a:off x="4142442" y="2841135"/>
              <a:ext cx="970845" cy="970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Arial Black" panose="020B0604020202020204" pitchFamily="34" charset="0"/>
                </a:rPr>
                <a:t>2: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Limited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resources &amp; </a:t>
              </a:r>
              <a:r>
                <a:rPr lang="en-US" sz="11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high</a:t>
              </a:r>
              <a:r>
                <a:rPr lang="en-US" sz="11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willingness to change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2CBCB9E-0339-F7E2-BDB0-17D0976D646F}"/>
                </a:ext>
              </a:extLst>
            </p:cNvPr>
            <p:cNvCxnSpPr>
              <a:cxnSpLocks/>
            </p:cNvCxnSpPr>
            <p:nvPr/>
          </p:nvCxnSpPr>
          <p:spPr>
            <a:xfrm>
              <a:off x="3145584" y="4057622"/>
              <a:ext cx="1967703" cy="0"/>
            </a:xfrm>
            <a:prstGeom prst="line">
              <a:avLst/>
            </a:prstGeom>
            <a:ln>
              <a:solidFill>
                <a:srgbClr val="2F59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FAE6224-7F36-F6A7-EEA3-8F7BC37FA4EB}"/>
                </a:ext>
              </a:extLst>
            </p:cNvPr>
            <p:cNvCxnSpPr>
              <a:cxnSpLocks/>
            </p:cNvCxnSpPr>
            <p:nvPr/>
          </p:nvCxnSpPr>
          <p:spPr>
            <a:xfrm>
              <a:off x="2883273" y="1842313"/>
              <a:ext cx="0" cy="1969667"/>
            </a:xfrm>
            <a:prstGeom prst="line">
              <a:avLst/>
            </a:prstGeom>
            <a:ln>
              <a:solidFill>
                <a:srgbClr val="2F59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C9CC80-0AB4-568B-031B-AFADAE0E9371}"/>
                </a:ext>
              </a:extLst>
            </p:cNvPr>
            <p:cNvSpPr txBox="1"/>
            <p:nvPr/>
          </p:nvSpPr>
          <p:spPr>
            <a:xfrm>
              <a:off x="3449554" y="4057622"/>
              <a:ext cx="1347576" cy="205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Inter" panose="02000503000000020004" pitchFamily="2" charset="0"/>
                  <a:ea typeface="Inter" panose="02000503000000020004" pitchFamily="2" charset="0"/>
                </a:rPr>
                <a:t>Willingness to change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AD6E54-864F-22CC-091A-7C561344FEDB}"/>
                </a:ext>
              </a:extLst>
            </p:cNvPr>
            <p:cNvSpPr txBox="1"/>
            <p:nvPr/>
          </p:nvSpPr>
          <p:spPr>
            <a:xfrm rot="16200000">
              <a:off x="2145415" y="2724301"/>
              <a:ext cx="1226581" cy="205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Inter" panose="02000503000000020004" pitchFamily="2" charset="0"/>
                  <a:ea typeface="Inter" panose="02000503000000020004" pitchFamily="2" charset="0"/>
                </a:rPr>
                <a:t>Available resources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EA9874D-6C96-AA06-9D07-94544E1D9533}"/>
                </a:ext>
              </a:extLst>
            </p:cNvPr>
            <p:cNvSpPr txBox="1"/>
            <p:nvPr/>
          </p:nvSpPr>
          <p:spPr>
            <a:xfrm>
              <a:off x="3448128" y="3817117"/>
              <a:ext cx="365757" cy="205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Inter" panose="02000503000000020004" pitchFamily="2" charset="0"/>
                  <a:ea typeface="Inter" panose="02000503000000020004" pitchFamily="2" charset="0"/>
                </a:rPr>
                <a:t>Low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9125382-8612-7FFF-7799-49E552D8649C}"/>
                </a:ext>
              </a:extLst>
            </p:cNvPr>
            <p:cNvSpPr txBox="1"/>
            <p:nvPr/>
          </p:nvSpPr>
          <p:spPr>
            <a:xfrm>
              <a:off x="4434273" y="3817117"/>
              <a:ext cx="387183" cy="205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Inter" panose="02000503000000020004" pitchFamily="2" charset="0"/>
                  <a:ea typeface="Inter" panose="02000503000000020004" pitchFamily="2" charset="0"/>
                </a:rPr>
                <a:t>High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A7112F-2A2B-28C1-6D52-254FC55F2B2F}"/>
                </a:ext>
              </a:extLst>
            </p:cNvPr>
            <p:cNvSpPr txBox="1"/>
            <p:nvPr/>
          </p:nvSpPr>
          <p:spPr>
            <a:xfrm rot="16200000">
              <a:off x="2758642" y="3223710"/>
              <a:ext cx="532124" cy="205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Inter" panose="02000503000000020004" pitchFamily="2" charset="0"/>
                  <a:ea typeface="Inter" panose="02000503000000020004" pitchFamily="2" charset="0"/>
                </a:rPr>
                <a:t>Limited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AC73905-BC4C-BBFE-EB0C-F9D3DAFD2A71}"/>
                </a:ext>
              </a:extLst>
            </p:cNvPr>
            <p:cNvSpPr txBox="1"/>
            <p:nvPr/>
          </p:nvSpPr>
          <p:spPr>
            <a:xfrm rot="16200000">
              <a:off x="2787002" y="2224889"/>
              <a:ext cx="475408" cy="205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latin typeface="Inter" panose="02000503000000020004" pitchFamily="2" charset="0"/>
                  <a:ea typeface="Inter" panose="02000503000000020004" pitchFamily="2" charset="0"/>
                </a:rPr>
                <a:t>Ample</a:t>
              </a: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21BFD35-F8A5-EF07-93C5-9E25AAC6791A}"/>
              </a:ext>
            </a:extLst>
          </p:cNvPr>
          <p:cNvSpPr/>
          <p:nvPr/>
        </p:nvSpPr>
        <p:spPr>
          <a:xfrm>
            <a:off x="4993387" y="3773486"/>
            <a:ext cx="1370144" cy="213722"/>
          </a:xfrm>
          <a:prstGeom prst="rect">
            <a:avLst/>
          </a:prstGeom>
          <a:solidFill>
            <a:srgbClr val="11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🛠️ Tool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A794D0-48E7-3F2F-04B1-F71AC3220DD0}"/>
              </a:ext>
            </a:extLst>
          </p:cNvPr>
          <p:cNvSpPr/>
          <p:nvPr/>
        </p:nvSpPr>
        <p:spPr>
          <a:xfrm>
            <a:off x="6400634" y="3767162"/>
            <a:ext cx="1370144" cy="213722"/>
          </a:xfrm>
          <a:prstGeom prst="rect">
            <a:avLst/>
          </a:prstGeom>
          <a:solidFill>
            <a:srgbClr val="11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🏆 </a:t>
            </a:r>
            <a:r>
              <a:rPr lang="en-US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Differentiator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7C83E7D-22A8-E55D-CD4F-69032F3FA6B1}"/>
              </a:ext>
            </a:extLst>
          </p:cNvPr>
          <p:cNvSpPr/>
          <p:nvPr/>
        </p:nvSpPr>
        <p:spPr>
          <a:xfrm>
            <a:off x="6400634" y="2493325"/>
            <a:ext cx="1370144" cy="213722"/>
          </a:xfrm>
          <a:prstGeom prst="rect">
            <a:avLst/>
          </a:prstGeom>
          <a:solidFill>
            <a:srgbClr val="11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🔥 </a:t>
            </a:r>
            <a:r>
              <a:rPr lang="en-US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Disruptor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647FEB8-E097-B2A4-649C-FF05901701D3}"/>
              </a:ext>
            </a:extLst>
          </p:cNvPr>
          <p:cNvSpPr/>
          <p:nvPr/>
        </p:nvSpPr>
        <p:spPr>
          <a:xfrm>
            <a:off x="4993773" y="2493325"/>
            <a:ext cx="1370144" cy="213722"/>
          </a:xfrm>
          <a:prstGeom prst="rect">
            <a:avLst/>
          </a:prstGeom>
          <a:solidFill>
            <a:srgbClr val="11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E" sz="8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🛠️ Tool</a:t>
            </a:r>
          </a:p>
        </p:txBody>
      </p:sp>
    </p:spTree>
    <p:extLst>
      <p:ext uri="{BB962C8B-B14F-4D97-AF65-F5344CB8AC3E}">
        <p14:creationId xmlns:p14="http://schemas.microsoft.com/office/powerpoint/2010/main" val="245926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045A-4296-5A0B-FFE7-44951563F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868A13-F143-EE3A-93FF-10E07009CF82}"/>
              </a:ext>
            </a:extLst>
          </p:cNvPr>
          <p:cNvSpPr txBox="1"/>
          <p:nvPr/>
        </p:nvSpPr>
        <p:spPr>
          <a:xfrm>
            <a:off x="304801" y="2816772"/>
            <a:ext cx="79704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OPPORTUNITY MAPPING</a:t>
            </a:r>
          </a:p>
        </p:txBody>
      </p:sp>
    </p:spTree>
    <p:extLst>
      <p:ext uri="{BB962C8B-B14F-4D97-AF65-F5344CB8AC3E}">
        <p14:creationId xmlns:p14="http://schemas.microsoft.com/office/powerpoint/2010/main" val="18202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01AE-0B0D-0F66-3B70-FAAA288E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Why do we need an AI strategy?</a:t>
            </a:r>
            <a:br>
              <a:rPr lang="en-US" b="1" dirty="0"/>
            </a:br>
            <a:r>
              <a:rPr lang="en-US" dirty="0"/>
              <a:t>Opportunity mapping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81ACD-3EC9-4E40-EEB3-CDFB5365C736}"/>
              </a:ext>
            </a:extLst>
          </p:cNvPr>
          <p:cNvSpPr txBox="1"/>
          <p:nvPr/>
        </p:nvSpPr>
        <p:spPr>
          <a:xfrm>
            <a:off x="596348" y="3060336"/>
            <a:ext cx="2520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cap="all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Step 1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: </a:t>
            </a:r>
            <a:b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Identify AI opportunities across the execution paths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List all potential AI opportunities under the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Tool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Differentiator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, and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Disruptor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categories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120C9-DD96-E76A-FA14-A7EABB40B22F}"/>
              </a:ext>
            </a:extLst>
          </p:cNvPr>
          <p:cNvSpPr txBox="1"/>
          <p:nvPr/>
        </p:nvSpPr>
        <p:spPr>
          <a:xfrm>
            <a:off x="3456854" y="3060336"/>
            <a:ext cx="2520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cap="all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Step 2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: </a:t>
            </a:r>
            <a:b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Evaluate feasibility &amp; impact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Assess which AI opportunities are realistic and valuable given organizational AI Readiness and expected business 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04BA2-B783-27BB-34CD-E8BAE0EF83AE}"/>
              </a:ext>
            </a:extLst>
          </p:cNvPr>
          <p:cNvSpPr txBox="1"/>
          <p:nvPr/>
        </p:nvSpPr>
        <p:spPr>
          <a:xfrm>
            <a:off x="6317360" y="3060335"/>
            <a:ext cx="2520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cap="all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Step 3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: </a:t>
            </a:r>
            <a:b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Align with business strategy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Map out the extent to which the identified AI opportunities supports the insurer’s corporate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14A5-9EC3-CA0C-3F4B-3DC770DFFBF7}"/>
              </a:ext>
            </a:extLst>
          </p:cNvPr>
          <p:cNvSpPr txBox="1"/>
          <p:nvPr/>
        </p:nvSpPr>
        <p:spPr>
          <a:xfrm>
            <a:off x="593732" y="1391424"/>
            <a:ext cx="3896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Inter Light" panose="02000503000000020004" pitchFamily="2" charset="0"/>
                <a:ea typeface="Inter Light" panose="02000503000000020004" pitchFamily="2" charset="0"/>
                <a:cs typeface="InaiMathi" pitchFamily="2" charset="0"/>
              </a:rPr>
              <a:t>“The ‘</a:t>
            </a:r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  <a:cs typeface="InaiMathi" pitchFamily="2" charset="0"/>
              </a:rPr>
              <a:t>Why’</a:t>
            </a:r>
            <a:r>
              <a:rPr lang="en-US" sz="1600" dirty="0">
                <a:latin typeface="Inter Light" panose="02000503000000020004" pitchFamily="2" charset="0"/>
                <a:ea typeface="Inter Light" panose="02000503000000020004" pitchFamily="2" charset="0"/>
                <a:cs typeface="InaiMathi" pitchFamily="2" charset="0"/>
              </a:rPr>
              <a:t> helps insurers identify real-life AI use cases and through these identify the value and strategic alignment with the corporate strategy”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86BF7-FAD8-DD30-B799-7049E5317387}"/>
              </a:ext>
            </a:extLst>
          </p:cNvPr>
          <p:cNvSpPr txBox="1"/>
          <p:nvPr/>
        </p:nvSpPr>
        <p:spPr>
          <a:xfrm>
            <a:off x="9177866" y="3060334"/>
            <a:ext cx="25200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cap="all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Step 4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: </a:t>
            </a:r>
            <a:b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AI opportunity prioritization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Prioritization of AI opportunities mapped against organizational reediness, feasibility, and corporate strategy alignment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D3827-D68F-F97D-F8D5-88B0D822C834}"/>
              </a:ext>
            </a:extLst>
          </p:cNvPr>
          <p:cNvSpPr txBox="1"/>
          <p:nvPr/>
        </p:nvSpPr>
        <p:spPr>
          <a:xfrm>
            <a:off x="6317359" y="1226455"/>
            <a:ext cx="5280909" cy="1431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  <a:cs typeface="InaiMathi" pitchFamily="2" charset="0"/>
              </a:rPr>
              <a:t>Opportunity mapping helps insurers: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InaiMathi" pitchFamily="2" charset="0"/>
              </a:rPr>
              <a:t>Identify high-impact, feasible AI use cases that align with the strategy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InaiMathi" pitchFamily="2" charset="0"/>
              </a:rPr>
              <a:t>Prioritize quick wins vs. long-term bets for AI adoption</a:t>
            </a:r>
          </a:p>
          <a:p>
            <a:pPr marL="171450" indent="-171450">
              <a:spcAft>
                <a:spcPts val="600"/>
              </a:spcAft>
              <a:buFontTx/>
              <a:buChar char="-"/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  <a:cs typeface="InaiMathi" pitchFamily="2" charset="0"/>
              </a:rPr>
              <a:t>Align AI with business goals, customer needs, and regulatory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040B55-032F-71EB-F17B-793D9072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7" y="4628444"/>
            <a:ext cx="2420403" cy="1361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343CE-CB83-E2FC-CA8B-E2EFDB1D9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53" y="4628444"/>
            <a:ext cx="2420403" cy="1361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372FE0-6088-5480-B725-22147D2BB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359" y="4628444"/>
            <a:ext cx="2420403" cy="1361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624E7A-F259-4E23-2EFA-E003BA21D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865" y="4628444"/>
            <a:ext cx="2420403" cy="13614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B2CB40-C507-E0FA-AAD6-113A74F1D486}"/>
              </a:ext>
            </a:extLst>
          </p:cNvPr>
          <p:cNvCxnSpPr>
            <a:cxnSpLocks/>
          </p:cNvCxnSpPr>
          <p:nvPr/>
        </p:nvCxnSpPr>
        <p:spPr>
          <a:xfrm>
            <a:off x="547779" y="2873369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7CE69A-D742-12DE-EFF1-29929DDD944F}"/>
              </a:ext>
            </a:extLst>
          </p:cNvPr>
          <p:cNvCxnSpPr>
            <a:cxnSpLocks/>
          </p:cNvCxnSpPr>
          <p:nvPr/>
        </p:nvCxnSpPr>
        <p:spPr>
          <a:xfrm>
            <a:off x="547779" y="1010702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0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0375-56EA-23F9-9DFB-5E532F93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293149"/>
            <a:ext cx="10240903" cy="608337"/>
          </a:xfrm>
        </p:spPr>
        <p:txBody>
          <a:bodyPr anchor="t">
            <a:noAutofit/>
          </a:bodyPr>
          <a:lstStyle/>
          <a:p>
            <a:r>
              <a:rPr lang="en-US" b="1" dirty="0"/>
              <a:t>1: Opportunity mapping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BBF872-23E9-61E4-8F77-BE80B1BBC3EF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3636111"/>
          <a:ext cx="10886397" cy="24993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33513">
                  <a:extLst>
                    <a:ext uri="{9D8B030D-6E8A-4147-A177-3AD203B41FA5}">
                      <a16:colId xmlns:a16="http://schemas.microsoft.com/office/drawing/2014/main" val="871294844"/>
                    </a:ext>
                  </a:extLst>
                </a:gridCol>
                <a:gridCol w="1691249">
                  <a:extLst>
                    <a:ext uri="{9D8B030D-6E8A-4147-A177-3AD203B41FA5}">
                      <a16:colId xmlns:a16="http://schemas.microsoft.com/office/drawing/2014/main" val="2457235141"/>
                    </a:ext>
                  </a:extLst>
                </a:gridCol>
                <a:gridCol w="3288839">
                  <a:extLst>
                    <a:ext uri="{9D8B030D-6E8A-4147-A177-3AD203B41FA5}">
                      <a16:colId xmlns:a16="http://schemas.microsoft.com/office/drawing/2014/main" val="3660253262"/>
                    </a:ext>
                  </a:extLst>
                </a:gridCol>
                <a:gridCol w="3672796">
                  <a:extLst>
                    <a:ext uri="{9D8B030D-6E8A-4147-A177-3AD203B41FA5}">
                      <a16:colId xmlns:a16="http://schemas.microsoft.com/office/drawing/2014/main" val="2217094566"/>
                    </a:ext>
                  </a:extLst>
                </a:gridCol>
              </a:tblGrid>
              <a:tr h="20318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AI EXECUTION PATH</a:t>
                      </a:r>
                      <a:endParaRPr lang="en-AE" sz="1200" b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FOCUS AREA</a:t>
                      </a:r>
                      <a:endParaRPr lang="en-AE" sz="1200" b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OPPORTUNITY TYPES</a:t>
                      </a:r>
                      <a:endParaRPr lang="en-AE" sz="1200" b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EXAMPLES</a:t>
                      </a:r>
                      <a:endParaRPr lang="en-AE" sz="1200" b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048661"/>
                  </a:ext>
                </a:extLst>
              </a:tr>
              <a:tr h="549359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 as a </a:t>
                      </a: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TOOL</a:t>
                      </a: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i="1" kern="100" dirty="0">
                          <a:solidFill>
                            <a:schemeClr val="tx1"/>
                          </a:solidFill>
                          <a:effectLst/>
                        </a:rPr>
                        <a:t>(Easy – Cheap – Fast)</a:t>
                      </a:r>
                      <a:endParaRPr lang="en-AE" sz="1200" b="0" i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Operational efficiency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Automation of repetitive tasks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Compliance &amp; fraud detection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Cost reductions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AI-driven document processing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AI-powered claims triage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Automated regulatory reporting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08487"/>
                  </a:ext>
                </a:extLst>
              </a:tr>
              <a:tr h="710450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 as a </a:t>
                      </a: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DIFFERENTIATOR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i="1" kern="100" dirty="0">
                          <a:solidFill>
                            <a:schemeClr val="tx1"/>
                          </a:solidFill>
                          <a:effectLst/>
                        </a:rPr>
                        <a:t>(High-Impact – Competitive)</a:t>
                      </a:r>
                      <a:endParaRPr lang="en-AE" sz="1200" b="0" i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Competitive edge &amp; customer excellence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Automated AI-decision making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AI-driven personalization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Smarter underwriting &amp; pricing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AI-powered risk scoring for dynamic pricing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Personalized policy recommendations 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AI-powered chatbots for real-time claims support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730551"/>
                  </a:ext>
                </a:extLst>
              </a:tr>
              <a:tr h="645271"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 as a </a:t>
                      </a:r>
                      <a:r>
                        <a:rPr lang="en-AE" sz="1200" b="1" kern="100" dirty="0">
                          <a:solidFill>
                            <a:schemeClr val="tx1"/>
                          </a:solidFill>
                          <a:effectLst/>
                        </a:rPr>
                        <a:t>DISRUPTOR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i="1" kern="100" dirty="0">
                          <a:solidFill>
                            <a:schemeClr val="tx1"/>
                          </a:solidFill>
                          <a:effectLst/>
                        </a:rPr>
                        <a:t>(Complex – Costly – Slow)</a:t>
                      </a:r>
                      <a:endParaRPr lang="en-AE" sz="1200" b="0" i="1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New business models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AI-native insurance products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Redesining the insurance operating model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Beyond-insurance AI offerings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Risk intelligence provider (RaaS)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Real-time, behavior-driven coverage</a:t>
                      </a:r>
                    </a:p>
                    <a:p>
                      <a:pPr marL="171450" indent="-1714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Char char="-"/>
                      </a:pPr>
                      <a:r>
                        <a:rPr lang="en-AE" sz="1200" b="0" kern="100" dirty="0">
                          <a:solidFill>
                            <a:schemeClr val="tx1"/>
                          </a:solidFill>
                          <a:effectLst/>
                        </a:rPr>
                        <a:t>AI-powered cyber risk &amp; identity protection</a:t>
                      </a:r>
                      <a:endParaRPr lang="en-AE" sz="1200" b="0" kern="10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4377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18CAE34-BB4F-071E-4A85-1E401C4149EB}"/>
              </a:ext>
            </a:extLst>
          </p:cNvPr>
          <p:cNvSpPr txBox="1"/>
          <p:nvPr/>
        </p:nvSpPr>
        <p:spPr>
          <a:xfrm>
            <a:off x="709238" y="1121587"/>
            <a:ext cx="2650944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1.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Map core business functions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List the key operational areas where AI could provide value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Underwriting &amp; Pricing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Claims Processing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Customer Service &amp; Engagement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Risk Management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Regulatory Compliance &amp; Reporting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Sales &amp; Marketing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22E2CF-D9B0-D47C-4870-13E0DD63E1F9}"/>
              </a:ext>
            </a:extLst>
          </p:cNvPr>
          <p:cNvSpPr txBox="1"/>
          <p:nvPr/>
        </p:nvSpPr>
        <p:spPr>
          <a:xfrm>
            <a:off x="3550131" y="1121587"/>
            <a:ext cx="265094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2.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Pain points &amp; bottlenecks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Find areas with inefficiencies, high costs, or slow processes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Where do we have manual, repetitive tasks?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Where do we experience delays or inefficiencies?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Where do we struggle with accuracy or decision-making?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Where do customers experience friction or dissatisfaction?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D2096-3721-5D04-5343-BF83675F72CA}"/>
              </a:ext>
            </a:extLst>
          </p:cNvPr>
          <p:cNvSpPr txBox="1"/>
          <p:nvPr/>
        </p:nvSpPr>
        <p:spPr>
          <a:xfrm>
            <a:off x="6391024" y="1121587"/>
            <a:ext cx="265094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3. 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Look for common use cases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Identify well-known AI applications relevant to insurance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Process automation (claims handling, policy issuance)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Predictive analytics (fraud detection, customer churn, risk assessment)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Personalization (AI-driven policy recommendations, chatbots)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Real-time data processing (dynamic pricing, IoT-based risk modeling)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0FB11B-04B9-F943-D879-766724381E26}"/>
              </a:ext>
            </a:extLst>
          </p:cNvPr>
          <p:cNvSpPr txBox="1"/>
          <p:nvPr/>
        </p:nvSpPr>
        <p:spPr>
          <a:xfrm>
            <a:off x="9231916" y="1121587"/>
            <a:ext cx="265094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4.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Validate ideas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Confirm AI opportunities with stakeholders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Claims teams (to find slow or manual-heavy tasks).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Underwriters (to spot gaps in risk assessment models).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Customer service teams (to identify common client pain points).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IT &amp; Data teams (to understand data availability for AI).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3718A112-DABE-678C-96F8-E4EA5BACC519}"/>
              </a:ext>
            </a:extLst>
          </p:cNvPr>
          <p:cNvSpPr/>
          <p:nvPr/>
        </p:nvSpPr>
        <p:spPr>
          <a:xfrm>
            <a:off x="9095912" y="2175721"/>
            <a:ext cx="82061" cy="479136"/>
          </a:xfrm>
          <a:prstGeom prst="chevron">
            <a:avLst>
              <a:gd name="adj" fmla="val 100000"/>
            </a:avLst>
          </a:prstGeom>
          <a:solidFill>
            <a:srgbClr val="2F59A3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23C2A152-D588-67DB-A014-A3C94DF0EAA5}"/>
              </a:ext>
            </a:extLst>
          </p:cNvPr>
          <p:cNvSpPr/>
          <p:nvPr/>
        </p:nvSpPr>
        <p:spPr>
          <a:xfrm>
            <a:off x="6255019" y="2175721"/>
            <a:ext cx="82061" cy="479136"/>
          </a:xfrm>
          <a:prstGeom prst="chevron">
            <a:avLst>
              <a:gd name="adj" fmla="val 100000"/>
            </a:avLst>
          </a:prstGeom>
          <a:solidFill>
            <a:srgbClr val="2F59A3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D055AA56-FA4D-9C7A-4909-493C16C37FFF}"/>
              </a:ext>
            </a:extLst>
          </p:cNvPr>
          <p:cNvSpPr/>
          <p:nvPr/>
        </p:nvSpPr>
        <p:spPr>
          <a:xfrm>
            <a:off x="3414126" y="2175721"/>
            <a:ext cx="82061" cy="479136"/>
          </a:xfrm>
          <a:prstGeom prst="chevron">
            <a:avLst>
              <a:gd name="adj" fmla="val 100000"/>
            </a:avLst>
          </a:prstGeom>
          <a:solidFill>
            <a:srgbClr val="2F59A3"/>
          </a:solidFill>
          <a:ln>
            <a:solidFill>
              <a:srgbClr val="2F59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143DFB-6AE5-177A-2F90-67FEB8E3992E}"/>
              </a:ext>
            </a:extLst>
          </p:cNvPr>
          <p:cNvSpPr/>
          <p:nvPr/>
        </p:nvSpPr>
        <p:spPr>
          <a:xfrm>
            <a:off x="682780" y="4182721"/>
            <a:ext cx="248355" cy="24835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E1446C-A83A-5785-F183-AAE9C6DA7605}"/>
              </a:ext>
            </a:extLst>
          </p:cNvPr>
          <p:cNvSpPr/>
          <p:nvPr/>
        </p:nvSpPr>
        <p:spPr>
          <a:xfrm>
            <a:off x="682780" y="4913424"/>
            <a:ext cx="248355" cy="24835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F0B8D3-6925-3F0C-F93D-990C9EF944C6}"/>
              </a:ext>
            </a:extLst>
          </p:cNvPr>
          <p:cNvSpPr/>
          <p:nvPr/>
        </p:nvSpPr>
        <p:spPr>
          <a:xfrm>
            <a:off x="682780" y="5644128"/>
            <a:ext cx="248355" cy="24835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AD9B09-ACF6-D55C-8B69-DA6F04C1503F}"/>
              </a:ext>
            </a:extLst>
          </p:cNvPr>
          <p:cNvSpPr txBox="1"/>
          <p:nvPr/>
        </p:nvSpPr>
        <p:spPr>
          <a:xfrm rot="16200000">
            <a:off x="-5434" y="2034427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PROCESS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00EE3-75CD-9554-8539-575B08FB044F}"/>
              </a:ext>
            </a:extLst>
          </p:cNvPr>
          <p:cNvSpPr txBox="1"/>
          <p:nvPr/>
        </p:nvSpPr>
        <p:spPr>
          <a:xfrm rot="16200000">
            <a:off x="-377328" y="4890515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EXECUTION PATHS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2F1044-F2D5-41BE-28E1-35918AF3F84B}"/>
              </a:ext>
            </a:extLst>
          </p:cNvPr>
          <p:cNvCxnSpPr>
            <a:cxnSpLocks/>
          </p:cNvCxnSpPr>
          <p:nvPr/>
        </p:nvCxnSpPr>
        <p:spPr>
          <a:xfrm>
            <a:off x="547779" y="1010702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45A8D2-D26C-DBCF-95A8-E4C204DDBA91}"/>
              </a:ext>
            </a:extLst>
          </p:cNvPr>
          <p:cNvCxnSpPr>
            <a:cxnSpLocks/>
          </p:cNvCxnSpPr>
          <p:nvPr/>
        </p:nvCxnSpPr>
        <p:spPr>
          <a:xfrm>
            <a:off x="547779" y="3516835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7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6F1267-EC83-85BE-2720-6EC5845A229C}"/>
              </a:ext>
            </a:extLst>
          </p:cNvPr>
          <p:cNvSpPr/>
          <p:nvPr/>
        </p:nvSpPr>
        <p:spPr>
          <a:xfrm>
            <a:off x="9913964" y="2170219"/>
            <a:ext cx="2278036" cy="4244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67E44-6C44-A838-F38C-EE927F151FE9}"/>
              </a:ext>
            </a:extLst>
          </p:cNvPr>
          <p:cNvSpPr/>
          <p:nvPr/>
        </p:nvSpPr>
        <p:spPr>
          <a:xfrm>
            <a:off x="0" y="2170219"/>
            <a:ext cx="7479588" cy="4244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FE349-8E9B-3973-4B96-7755C66907E3}"/>
              </a:ext>
            </a:extLst>
          </p:cNvPr>
          <p:cNvSpPr txBox="1"/>
          <p:nvPr/>
        </p:nvSpPr>
        <p:spPr>
          <a:xfrm>
            <a:off x="3052615" y="2319818"/>
            <a:ext cx="1962000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AE" sz="3200" b="1" dirty="0">
                <a:latin typeface="Inter" panose="02000503000000020004" pitchFamily="2" charset="0"/>
                <a:ea typeface="Inter" panose="02000503000000020004" pitchFamily="2" charset="0"/>
              </a:rPr>
              <a:t>&gt;10</a:t>
            </a:r>
          </a:p>
          <a:p>
            <a:pPr>
              <a:lnSpc>
                <a:spcPts val="1820"/>
              </a:lnSpc>
              <a:spcAft>
                <a:spcPts val="300"/>
              </a:spcAft>
            </a:pPr>
            <a:r>
              <a:rPr lang="en-AE" dirty="0">
                <a:latin typeface="Inter" panose="02000503000000020004" pitchFamily="2" charset="0"/>
                <a:ea typeface="Inter" panose="02000503000000020004" pitchFamily="2" charset="0"/>
              </a:rPr>
              <a:t>Years as industry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CFB388-26B9-AB1B-CCC2-4A5B152AC301}"/>
              </a:ext>
            </a:extLst>
          </p:cNvPr>
          <p:cNvSpPr txBox="1"/>
          <p:nvPr/>
        </p:nvSpPr>
        <p:spPr>
          <a:xfrm>
            <a:off x="5082194" y="2319818"/>
            <a:ext cx="1848678" cy="1088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r>
              <a:rPr lang="en-AE" sz="3200" b="1" dirty="0">
                <a:latin typeface="Inter" panose="02000503000000020004" pitchFamily="2" charset="0"/>
                <a:ea typeface="Inter" panose="02000503000000020004" pitchFamily="2" charset="0"/>
              </a:rPr>
              <a:t>&gt;12</a:t>
            </a:r>
          </a:p>
          <a:p>
            <a:pPr>
              <a:lnSpc>
                <a:spcPts val="1820"/>
              </a:lnSpc>
              <a:spcAft>
                <a:spcPts val="300"/>
              </a:spcAft>
            </a:pPr>
            <a:r>
              <a:rPr lang="en-AE" dirty="0">
                <a:latin typeface="Inter" panose="02000503000000020004" pitchFamily="2" charset="0"/>
                <a:ea typeface="Inter" panose="02000503000000020004" pitchFamily="2" charset="0"/>
              </a:rPr>
              <a:t>Years leading the industry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182D7-9E64-6A0E-6BB2-A0920E48120C}"/>
              </a:ext>
            </a:extLst>
          </p:cNvPr>
          <p:cNvSpPr txBox="1"/>
          <p:nvPr/>
        </p:nvSpPr>
        <p:spPr>
          <a:xfrm>
            <a:off x="3052614" y="3404730"/>
            <a:ext cx="1962001" cy="2774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520"/>
              </a:lnSpc>
            </a:pP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C-level, global TPA</a:t>
            </a:r>
          </a:p>
          <a:p>
            <a:pPr>
              <a:lnSpc>
                <a:spcPts val="1520"/>
              </a:lnSpc>
            </a:pPr>
            <a:endParaRPr lang="en-A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Senior leader, top-tier consulting firm</a:t>
            </a:r>
          </a:p>
          <a:p>
            <a:pPr>
              <a:lnSpc>
                <a:spcPts val="1520"/>
              </a:lnSpc>
            </a:pPr>
            <a:endParaRPr lang="en-A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Co-founder</a:t>
            </a: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, MBA in digital insurance</a:t>
            </a:r>
          </a:p>
          <a:p>
            <a:pPr>
              <a:lnSpc>
                <a:spcPts val="1520"/>
              </a:lnSpc>
            </a:pPr>
            <a:endParaRPr lang="en-A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Non-Exec Director</a:t>
            </a: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, Global Assn. of InsurTek professionals</a:t>
            </a:r>
          </a:p>
          <a:p>
            <a:pPr>
              <a:lnSpc>
                <a:spcPts val="1520"/>
              </a:lnSpc>
            </a:pPr>
            <a:endParaRPr lang="en-AE" sz="12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Dy-CEO</a:t>
            </a: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, eData, leading AI &amp; Big Data provider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870715-B7D9-76D5-A623-3973E578BF90}"/>
              </a:ext>
            </a:extLst>
          </p:cNvPr>
          <p:cNvSpPr txBox="1"/>
          <p:nvPr/>
        </p:nvSpPr>
        <p:spPr>
          <a:xfrm>
            <a:off x="5082193" y="3404730"/>
            <a:ext cx="1962001" cy="1619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520"/>
              </a:lnSpc>
            </a:pP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EVP, Retail &amp; SME</a:t>
            </a:r>
          </a:p>
          <a:p>
            <a:pPr>
              <a:lnSpc>
                <a:spcPts val="1520"/>
              </a:lnSpc>
            </a:pPr>
            <a:endParaRPr lang="en-A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Chief Transformation Officer</a:t>
            </a:r>
          </a:p>
          <a:p>
            <a:pPr>
              <a:lnSpc>
                <a:spcPts val="1520"/>
              </a:lnSpc>
            </a:pPr>
            <a:endParaRPr lang="en-A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Chief Operations Officer</a:t>
            </a:r>
          </a:p>
          <a:p>
            <a:pPr>
              <a:lnSpc>
                <a:spcPts val="1520"/>
              </a:lnSpc>
            </a:pPr>
            <a:endParaRPr lang="en-AE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dirty="0">
                <a:latin typeface="Inter" panose="02000503000000020004" pitchFamily="2" charset="0"/>
                <a:ea typeface="Inter" panose="02000503000000020004" pitchFamily="2" charset="0"/>
              </a:rPr>
              <a:t>Chief Executive Officer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B5340F-C8B3-5045-99DB-BCF281477BB1}"/>
              </a:ext>
            </a:extLst>
          </p:cNvPr>
          <p:cNvSpPr txBox="1"/>
          <p:nvPr/>
        </p:nvSpPr>
        <p:spPr>
          <a:xfrm>
            <a:off x="10175435" y="3121578"/>
            <a:ext cx="1755094" cy="53925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ts val="1820"/>
              </a:lnSpc>
              <a:spcAft>
                <a:spcPts val="300"/>
              </a:spcAft>
            </a:pPr>
            <a:r>
              <a:rPr lang="en-AE" sz="1400" dirty="0">
                <a:latin typeface="Inter" panose="02000503000000020004" pitchFamily="2" charset="0"/>
                <a:ea typeface="Inter" panose="02000503000000020004" pitchFamily="2" charset="0"/>
              </a:rPr>
              <a:t>A</a:t>
            </a:r>
            <a:r>
              <a:rPr lang="en-US" sz="1400" dirty="0">
                <a:latin typeface="Inter" panose="02000503000000020004" pitchFamily="2" charset="0"/>
                <a:ea typeface="Inter" panose="02000503000000020004" pitchFamily="2" charset="0"/>
              </a:rPr>
              <a:t>W</a:t>
            </a:r>
            <a:r>
              <a:rPr lang="en-AE" sz="1400" dirty="0">
                <a:latin typeface="Inter" panose="02000503000000020004" pitchFamily="2" charset="0"/>
                <a:ea typeface="Inter" panose="02000503000000020004" pitchFamily="2" charset="0"/>
              </a:rPr>
              <a:t>ARD-WINNING AUTHOR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FE90A-A387-5CC0-EB6A-1EAC7378C3DF}"/>
              </a:ext>
            </a:extLst>
          </p:cNvPr>
          <p:cNvSpPr txBox="1"/>
          <p:nvPr/>
        </p:nvSpPr>
        <p:spPr>
          <a:xfrm>
            <a:off x="10175435" y="5055469"/>
            <a:ext cx="1755094" cy="53925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ts val="1820"/>
              </a:lnSpc>
              <a:spcAft>
                <a:spcPts val="300"/>
              </a:spcAft>
            </a:pPr>
            <a:r>
              <a:rPr lang="en-US" sz="1400" dirty="0">
                <a:latin typeface="Inter" panose="02000503000000020004" pitchFamily="2" charset="0"/>
                <a:ea typeface="Inter" panose="02000503000000020004" pitchFamily="2" charset="0"/>
              </a:rPr>
              <a:t>DIGITAL INSURER OF THE YEAR</a:t>
            </a:r>
            <a:endParaRPr lang="en-AE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F81D7-C5A8-36E8-C89A-D0EBC38E2A24}"/>
              </a:ext>
            </a:extLst>
          </p:cNvPr>
          <p:cNvSpPr txBox="1"/>
          <p:nvPr/>
        </p:nvSpPr>
        <p:spPr>
          <a:xfrm>
            <a:off x="10175435" y="4088524"/>
            <a:ext cx="1755094" cy="53925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ts val="1820"/>
              </a:lnSpc>
              <a:spcAft>
                <a:spcPts val="300"/>
              </a:spcAft>
            </a:pPr>
            <a:r>
              <a:rPr lang="en-US" sz="1400" dirty="0">
                <a:latin typeface="Inter" panose="02000503000000020004" pitchFamily="2" charset="0"/>
                <a:ea typeface="Inter" panose="02000503000000020004" pitchFamily="2" charset="0"/>
              </a:rPr>
              <a:t>WORLD CIO OF THE YEAR</a:t>
            </a:r>
            <a:endParaRPr lang="en-AE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14" name="Picture 13" descr="A person in a suit with his hands in his pockets&#10;&#10;Description automatically generated">
            <a:extLst>
              <a:ext uri="{FF2B5EF4-FFF2-40B4-BE49-F238E27FC236}">
                <a16:creationId xmlns:a16="http://schemas.microsoft.com/office/drawing/2014/main" id="{5C08D4D7-092D-D23B-86E1-D933280400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471" y="683765"/>
            <a:ext cx="3941649" cy="5730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F585AA-57D6-5993-73E9-6138AB36C369}"/>
              </a:ext>
            </a:extLst>
          </p:cNvPr>
          <p:cNvSpPr txBox="1"/>
          <p:nvPr/>
        </p:nvSpPr>
        <p:spPr>
          <a:xfrm>
            <a:off x="7679971" y="3240695"/>
            <a:ext cx="2049657" cy="27741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Keynote speaker</a:t>
            </a:r>
          </a:p>
          <a:p>
            <a:pPr>
              <a:lnSpc>
                <a:spcPts val="1520"/>
              </a:lnSpc>
            </a:pPr>
            <a:endParaRPr lang="en-AE" sz="12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Author – industry thought leadership</a:t>
            </a:r>
          </a:p>
          <a:p>
            <a:pPr>
              <a:lnSpc>
                <a:spcPts val="1520"/>
              </a:lnSpc>
            </a:pPr>
            <a:b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Lecturer</a:t>
            </a:r>
          </a:p>
          <a:p>
            <a:pPr>
              <a:lnSpc>
                <a:spcPts val="1520"/>
              </a:lnSpc>
            </a:pPr>
            <a:endParaRPr lang="en-AE" sz="12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Industry influencer</a:t>
            </a:r>
          </a:p>
          <a:p>
            <a:pPr>
              <a:lnSpc>
                <a:spcPts val="1520"/>
              </a:lnSpc>
            </a:pPr>
            <a:endParaRPr lang="en-AE" sz="12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150+ industry recordings &amp; teachings</a:t>
            </a:r>
          </a:p>
          <a:p>
            <a:pPr>
              <a:lnSpc>
                <a:spcPts val="1520"/>
              </a:lnSpc>
            </a:pPr>
            <a:endParaRPr lang="en-AE" sz="12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520"/>
              </a:lnSpc>
            </a:pPr>
            <a:r>
              <a:rPr lang="en-AE" sz="1200" b="1" dirty="0">
                <a:latin typeface="Inter" panose="02000503000000020004" pitchFamily="2" charset="0"/>
                <a:ea typeface="Inter" panose="02000503000000020004" pitchFamily="2" charset="0"/>
              </a:rPr>
              <a:t>Hosting the region’s first AI Academy for insurers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1375F6-FD80-6C83-903E-28142287C8F5}"/>
              </a:ext>
            </a:extLst>
          </p:cNvPr>
          <p:cNvSpPr txBox="1"/>
          <p:nvPr/>
        </p:nvSpPr>
        <p:spPr>
          <a:xfrm>
            <a:off x="7679971" y="1988283"/>
            <a:ext cx="1848678" cy="1088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300"/>
              </a:spcAft>
            </a:pPr>
            <a:endParaRPr lang="en-AE" sz="3200" b="1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lnSpc>
                <a:spcPts val="1820"/>
              </a:lnSpc>
              <a:spcAft>
                <a:spcPts val="300"/>
              </a:spcAft>
            </a:pPr>
            <a:r>
              <a:rPr lang="en-AE" sz="2000" dirty="0">
                <a:latin typeface="Inter" panose="02000503000000020004" pitchFamily="2" charset="0"/>
                <a:ea typeface="Inter" panose="02000503000000020004" pitchFamily="2" charset="0"/>
              </a:rPr>
              <a:t>Industry contributions: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7BA7F-3BF8-8754-4622-1D461CDA4873}"/>
              </a:ext>
            </a:extLst>
          </p:cNvPr>
          <p:cNvSpPr txBox="1"/>
          <p:nvPr/>
        </p:nvSpPr>
        <p:spPr>
          <a:xfrm>
            <a:off x="150212" y="5803453"/>
            <a:ext cx="2217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E" sz="16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FREDERIK BISBJERG</a:t>
            </a:r>
          </a:p>
          <a:p>
            <a:r>
              <a:rPr lang="en-AE" sz="1400" b="1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Deputy CEO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37B3C77-DFD8-C062-B555-34D5B8FF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37" y="319158"/>
            <a:ext cx="10240903" cy="608337"/>
          </a:xfrm>
        </p:spPr>
        <p:txBody>
          <a:bodyPr/>
          <a:lstStyle/>
          <a:p>
            <a:r>
              <a:rPr lang="en-US" b="1" dirty="0"/>
              <a:t>22+ YEARS </a:t>
            </a:r>
            <a:r>
              <a:rPr lang="en-US" dirty="0"/>
              <a:t>OF Shaping the future of insurance</a:t>
            </a:r>
          </a:p>
        </p:txBody>
      </p:sp>
      <p:pic>
        <p:nvPicPr>
          <p:cNvPr id="16386" name="Picture 2" descr="Generated image">
            <a:extLst>
              <a:ext uri="{FF2B5EF4-FFF2-40B4-BE49-F238E27FC236}">
                <a16:creationId xmlns:a16="http://schemas.microsoft.com/office/drawing/2014/main" id="{7279E34B-648C-2AED-5357-A2098CF0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0396" y="4748907"/>
            <a:ext cx="2109093" cy="210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59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C645-2C16-FA08-E16A-E3D950E04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2: Opportunity mapping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Evaluate feasibility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F2ACC-391C-2715-279D-00C3C9350882}"/>
              </a:ext>
            </a:extLst>
          </p:cNvPr>
          <p:cNvSpPr txBox="1"/>
          <p:nvPr/>
        </p:nvSpPr>
        <p:spPr>
          <a:xfrm>
            <a:off x="7745752" y="4052760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EASY TO </a:t>
            </a:r>
            <a:b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IMPLEMENT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971823-664B-7AC1-EEBD-2D8871D2E463}"/>
              </a:ext>
            </a:extLst>
          </p:cNvPr>
          <p:cNvSpPr txBox="1"/>
          <p:nvPr/>
        </p:nvSpPr>
        <p:spPr>
          <a:xfrm>
            <a:off x="6169760" y="4052760"/>
            <a:ext cx="112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REQUIRES SOME</a:t>
            </a:r>
            <a:b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22A99-1E41-401F-D115-089B6292F742}"/>
              </a:ext>
            </a:extLst>
          </p:cNvPr>
          <p:cNvSpPr txBox="1"/>
          <p:nvPr/>
        </p:nvSpPr>
        <p:spPr>
          <a:xfrm>
            <a:off x="4791738" y="405276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HIGH</a:t>
            </a:r>
          </a:p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COMPLEXITY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B2DA6-7137-AF91-D697-96E2B812104B}"/>
              </a:ext>
            </a:extLst>
          </p:cNvPr>
          <p:cNvGrpSpPr/>
          <p:nvPr/>
        </p:nvGrpSpPr>
        <p:grpSpPr>
          <a:xfrm>
            <a:off x="4535299" y="1346887"/>
            <a:ext cx="4396154" cy="2625968"/>
            <a:chOff x="3048000" y="1090247"/>
            <a:chExt cx="4396154" cy="29190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9C443F-DFE0-6B75-D3EF-27C5E1130650}"/>
                </a:ext>
              </a:extLst>
            </p:cNvPr>
            <p:cNvSpPr/>
            <p:nvPr/>
          </p:nvSpPr>
          <p:spPr>
            <a:xfrm>
              <a:off x="3048000" y="2063262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❓</a:t>
              </a:r>
            </a:p>
            <a:p>
              <a:pPr algn="ctr"/>
              <a:r>
                <a:rPr lang="en-AE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Long-term plays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426D9F-7D8C-7630-6AD1-7E90D43673BE}"/>
                </a:ext>
              </a:extLst>
            </p:cNvPr>
            <p:cNvSpPr/>
            <p:nvPr/>
          </p:nvSpPr>
          <p:spPr>
            <a:xfrm>
              <a:off x="4513385" y="2063262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⚡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Process enhancements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293A7C-5EAA-BB20-3784-BC0C3FBAB399}"/>
                </a:ext>
              </a:extLst>
            </p:cNvPr>
            <p:cNvSpPr/>
            <p:nvPr/>
          </p:nvSpPr>
          <p:spPr>
            <a:xfrm>
              <a:off x="5978769" y="2063262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✅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Efficiency boosters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82C9D4-E147-FF26-8039-FA430A00F9E4}"/>
                </a:ext>
              </a:extLst>
            </p:cNvPr>
            <p:cNvSpPr/>
            <p:nvPr/>
          </p:nvSpPr>
          <p:spPr>
            <a:xfrm>
              <a:off x="3048000" y="303627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❌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Avoid investing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D4C262-0682-47AA-E859-956D2E5E1B25}"/>
                </a:ext>
              </a:extLst>
            </p:cNvPr>
            <p:cNvSpPr/>
            <p:nvPr/>
          </p:nvSpPr>
          <p:spPr>
            <a:xfrm>
              <a:off x="4513385" y="303627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❓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Reevaluate feasibility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A73D8E-7343-AE82-548C-FC33FB69F626}"/>
                </a:ext>
              </a:extLst>
            </p:cNvPr>
            <p:cNvSpPr/>
            <p:nvPr/>
          </p:nvSpPr>
          <p:spPr>
            <a:xfrm>
              <a:off x="5978769" y="303627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❌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Low priority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D05CC0-03AE-371C-7A85-08F62E013479}"/>
                </a:ext>
              </a:extLst>
            </p:cNvPr>
            <p:cNvSpPr/>
            <p:nvPr/>
          </p:nvSpPr>
          <p:spPr>
            <a:xfrm>
              <a:off x="3048000" y="109024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🚀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Disruptive innovation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6F803E-A4FA-B709-DBDF-0E8FA395C8E4}"/>
                </a:ext>
              </a:extLst>
            </p:cNvPr>
            <p:cNvSpPr/>
            <p:nvPr/>
          </p:nvSpPr>
          <p:spPr>
            <a:xfrm>
              <a:off x="4513385" y="109024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⚡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Strategic bets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C21BE1-5D90-9EF0-54C5-7B26ADE9409F}"/>
                </a:ext>
              </a:extLst>
            </p:cNvPr>
            <p:cNvSpPr/>
            <p:nvPr/>
          </p:nvSpPr>
          <p:spPr>
            <a:xfrm>
              <a:off x="5978769" y="109024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✅</a:t>
              </a:r>
              <a:endParaRPr lang="en-US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Quick wins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29A7A86-40EE-D37E-6511-104CD85F86DB}"/>
              </a:ext>
            </a:extLst>
          </p:cNvPr>
          <p:cNvSpPr txBox="1"/>
          <p:nvPr/>
        </p:nvSpPr>
        <p:spPr>
          <a:xfrm>
            <a:off x="3458659" y="1669131"/>
            <a:ext cx="9685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HIGH IMPACT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386E76-C7D3-0597-48BA-590D50551374}"/>
              </a:ext>
            </a:extLst>
          </p:cNvPr>
          <p:cNvSpPr txBox="1"/>
          <p:nvPr/>
        </p:nvSpPr>
        <p:spPr>
          <a:xfrm>
            <a:off x="3269505" y="2546297"/>
            <a:ext cx="115768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MEDIUM IMPACT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95C3C9-51C6-AB37-50DD-D3659BAFB7D6}"/>
              </a:ext>
            </a:extLst>
          </p:cNvPr>
          <p:cNvSpPr txBox="1"/>
          <p:nvPr/>
        </p:nvSpPr>
        <p:spPr>
          <a:xfrm>
            <a:off x="3476293" y="3423462"/>
            <a:ext cx="950901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LOW IMPACT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04C2D-5BAF-5E24-5105-28D9EDC123F9}"/>
              </a:ext>
            </a:extLst>
          </p:cNvPr>
          <p:cNvSpPr txBox="1"/>
          <p:nvPr/>
        </p:nvSpPr>
        <p:spPr>
          <a:xfrm>
            <a:off x="596348" y="1346887"/>
            <a:ext cx="2535147" cy="28777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Financial Impact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How much cost savings, revenue growth, or efficiency gains will AI generate?</a:t>
            </a:r>
          </a:p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Customer &amp; Market Impact: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Will AI enhance customer experience, retention, or expand market reach?</a:t>
            </a:r>
          </a:p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Strategic &amp; Competitive Advantage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Does AI help differentiate the company or create new revenue streams?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0DE1A5-4FC0-C1A2-8CC6-2AA99995752E}"/>
              </a:ext>
            </a:extLst>
          </p:cNvPr>
          <p:cNvCxnSpPr>
            <a:cxnSpLocks/>
          </p:cNvCxnSpPr>
          <p:nvPr/>
        </p:nvCxnSpPr>
        <p:spPr>
          <a:xfrm>
            <a:off x="3201839" y="1346887"/>
            <a:ext cx="0" cy="2625968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2903838-14C6-5B3F-A01B-55FD9607CF72}"/>
              </a:ext>
            </a:extLst>
          </p:cNvPr>
          <p:cNvSpPr txBox="1"/>
          <p:nvPr/>
        </p:nvSpPr>
        <p:spPr>
          <a:xfrm>
            <a:off x="3660880" y="4669280"/>
            <a:ext cx="2535147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Technical complexity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How advanced is the AI model, and does it require significant IT and data infrastructure changes?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FE823-0BD1-25DE-8AD7-45ABDBA7E516}"/>
              </a:ext>
            </a:extLst>
          </p:cNvPr>
          <p:cNvSpPr txBox="1"/>
          <p:nvPr/>
        </p:nvSpPr>
        <p:spPr>
          <a:xfrm>
            <a:off x="6360693" y="4669280"/>
            <a:ext cx="2535147" cy="12772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Operational &amp; process integration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How much will AI disrupt existing workflows, require process reengineering, or change employee roles?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7BCD12-C4AA-1E66-C75B-B9E8899A7DBB}"/>
              </a:ext>
            </a:extLst>
          </p:cNvPr>
          <p:cNvSpPr txBox="1"/>
          <p:nvPr/>
        </p:nvSpPr>
        <p:spPr>
          <a:xfrm>
            <a:off x="9060505" y="4669280"/>
            <a:ext cx="2535147" cy="12772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Regulatory &amp; ethical considerations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Does the AI solution introduce compliance risks, data privacy concerns, or require approval from regulators?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8961F6-1FDF-69A0-4F8D-0DC23380BC1B}"/>
              </a:ext>
            </a:extLst>
          </p:cNvPr>
          <p:cNvSpPr txBox="1"/>
          <p:nvPr/>
        </p:nvSpPr>
        <p:spPr>
          <a:xfrm rot="16200000">
            <a:off x="129555" y="5261749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COMPLEXITY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629D64-7FE3-DD43-E72B-00F10093A39F}"/>
              </a:ext>
            </a:extLst>
          </p:cNvPr>
          <p:cNvSpPr txBox="1"/>
          <p:nvPr/>
        </p:nvSpPr>
        <p:spPr>
          <a:xfrm>
            <a:off x="596348" y="1085635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IMPACT</a:t>
            </a:r>
          </a:p>
        </p:txBody>
      </p:sp>
      <p:sp>
        <p:nvSpPr>
          <p:cNvPr id="42" name="Chevron 41">
            <a:extLst>
              <a:ext uri="{FF2B5EF4-FFF2-40B4-BE49-F238E27FC236}">
                <a16:creationId xmlns:a16="http://schemas.microsoft.com/office/drawing/2014/main" id="{B10C8277-520B-D7F1-F082-F8308CCE7D87}"/>
              </a:ext>
            </a:extLst>
          </p:cNvPr>
          <p:cNvSpPr/>
          <p:nvPr/>
        </p:nvSpPr>
        <p:spPr>
          <a:xfrm>
            <a:off x="9343292" y="2033627"/>
            <a:ext cx="199293" cy="1312984"/>
          </a:xfrm>
          <a:prstGeom prst="chevron">
            <a:avLst>
              <a:gd name="adj" fmla="val 100000"/>
            </a:avLst>
          </a:prstGeom>
          <a:solidFill>
            <a:srgbClr val="2F5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11F5BD-4445-1E9E-C862-E27962335A4B}"/>
              </a:ext>
            </a:extLst>
          </p:cNvPr>
          <p:cNvSpPr txBox="1"/>
          <p:nvPr/>
        </p:nvSpPr>
        <p:spPr>
          <a:xfrm>
            <a:off x="9788768" y="1842279"/>
            <a:ext cx="2203935" cy="15388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OUTPUT: 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shortlist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of AI initiatives with high potential impact for the insurer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The number (1-5) is an indicator of the  initiative’s feasibility – higher is better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C592E0-416B-AC79-0133-3DCE891D7E30}"/>
              </a:ext>
            </a:extLst>
          </p:cNvPr>
          <p:cNvSpPr/>
          <p:nvPr/>
        </p:nvSpPr>
        <p:spPr>
          <a:xfrm>
            <a:off x="8591483" y="1375005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C79109F-C937-2C69-F5C4-0727A008DE77}"/>
              </a:ext>
            </a:extLst>
          </p:cNvPr>
          <p:cNvSpPr/>
          <p:nvPr/>
        </p:nvSpPr>
        <p:spPr>
          <a:xfrm>
            <a:off x="8591483" y="2254236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4A824D2-98C1-5FCC-BB27-0A1B6CEF4B17}"/>
              </a:ext>
            </a:extLst>
          </p:cNvPr>
          <p:cNvSpPr/>
          <p:nvPr/>
        </p:nvSpPr>
        <p:spPr>
          <a:xfrm>
            <a:off x="8591483" y="3124391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936AE7E-F162-8B84-C13F-3C2FF0E07102}"/>
              </a:ext>
            </a:extLst>
          </p:cNvPr>
          <p:cNvSpPr/>
          <p:nvPr/>
        </p:nvSpPr>
        <p:spPr>
          <a:xfrm>
            <a:off x="7124018" y="1375005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4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EB32E77-6E14-F335-89F1-93D00C41C31B}"/>
              </a:ext>
            </a:extLst>
          </p:cNvPr>
          <p:cNvSpPr/>
          <p:nvPr/>
        </p:nvSpPr>
        <p:spPr>
          <a:xfrm>
            <a:off x="7124018" y="2254236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E929E66-C510-547E-70CF-F72F01C85CCB}"/>
              </a:ext>
            </a:extLst>
          </p:cNvPr>
          <p:cNvSpPr/>
          <p:nvPr/>
        </p:nvSpPr>
        <p:spPr>
          <a:xfrm>
            <a:off x="7124018" y="3124391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AD9CA5-EEE1-CAD5-D87F-72682D67D6FA}"/>
              </a:ext>
            </a:extLst>
          </p:cNvPr>
          <p:cNvSpPr/>
          <p:nvPr/>
        </p:nvSpPr>
        <p:spPr>
          <a:xfrm>
            <a:off x="5663928" y="1375005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F44EC68-6EF7-B30F-09A1-C10347EE363F}"/>
              </a:ext>
            </a:extLst>
          </p:cNvPr>
          <p:cNvSpPr/>
          <p:nvPr/>
        </p:nvSpPr>
        <p:spPr>
          <a:xfrm>
            <a:off x="5663928" y="2254236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0DAB23C-3F0A-80D5-D3A4-DF76416F448C}"/>
              </a:ext>
            </a:extLst>
          </p:cNvPr>
          <p:cNvSpPr/>
          <p:nvPr/>
        </p:nvSpPr>
        <p:spPr>
          <a:xfrm>
            <a:off x="5663928" y="3124391"/>
            <a:ext cx="316524" cy="316524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097DB3-BBE1-C18B-7C60-F9DA9E1631B8}"/>
              </a:ext>
            </a:extLst>
          </p:cNvPr>
          <p:cNvSpPr/>
          <p:nvPr/>
        </p:nvSpPr>
        <p:spPr>
          <a:xfrm>
            <a:off x="9667367" y="4272063"/>
            <a:ext cx="199293" cy="199293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9644D-E201-3FFC-5830-EF25DD6B4444}"/>
              </a:ext>
            </a:extLst>
          </p:cNvPr>
          <p:cNvSpPr txBox="1"/>
          <p:nvPr/>
        </p:nvSpPr>
        <p:spPr>
          <a:xfrm>
            <a:off x="9864067" y="4256293"/>
            <a:ext cx="1946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Inter" panose="02000503000000020004" pitchFamily="2" charset="0"/>
                <a:ea typeface="Inter" panose="02000503000000020004" pitchFamily="2" charset="0"/>
              </a:rPr>
              <a:t>Assign this value to the initiative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7CE64-96E3-DDB8-2D49-24C649F01045}"/>
              </a:ext>
            </a:extLst>
          </p:cNvPr>
          <p:cNvSpPr txBox="1"/>
          <p:nvPr/>
        </p:nvSpPr>
        <p:spPr>
          <a:xfrm>
            <a:off x="961067" y="4669280"/>
            <a:ext cx="2535147" cy="1461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Base for evaluating complexity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Evaluating the complexity should be done with the organizational AI readiness as relative point of departure – a more AI ready insurer can handle more complexity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F6E5AB8-BC6D-6CF3-37F7-599FFB6842E8}"/>
              </a:ext>
            </a:extLst>
          </p:cNvPr>
          <p:cNvCxnSpPr>
            <a:cxnSpLocks/>
          </p:cNvCxnSpPr>
          <p:nvPr/>
        </p:nvCxnSpPr>
        <p:spPr>
          <a:xfrm>
            <a:off x="547779" y="1021991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C48AB5-2145-8BC8-14E4-5F1BEC158F0A}"/>
              </a:ext>
            </a:extLst>
          </p:cNvPr>
          <p:cNvCxnSpPr>
            <a:cxnSpLocks/>
          </p:cNvCxnSpPr>
          <p:nvPr/>
        </p:nvCxnSpPr>
        <p:spPr>
          <a:xfrm>
            <a:off x="547779" y="4518820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9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A167-6F8B-1FE3-D7C0-2C444D55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3: Opportunity mapping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Strategic alignment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5AD2A5-AE26-DCFA-3C0D-5E0BB7104ABB}"/>
              </a:ext>
            </a:extLst>
          </p:cNvPr>
          <p:cNvSpPr txBox="1"/>
          <p:nvPr/>
        </p:nvSpPr>
        <p:spPr>
          <a:xfrm>
            <a:off x="7986203" y="4137265"/>
            <a:ext cx="391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4-5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7839AF-9D55-98C6-3F7E-C82CB178FB4B}"/>
              </a:ext>
            </a:extLst>
          </p:cNvPr>
          <p:cNvSpPr txBox="1"/>
          <p:nvPr/>
        </p:nvSpPr>
        <p:spPr>
          <a:xfrm>
            <a:off x="6540054" y="4137265"/>
            <a:ext cx="3866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2-3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5191EF-AAED-B91F-8EC6-A45F9AFE3ACC}"/>
              </a:ext>
            </a:extLst>
          </p:cNvPr>
          <p:cNvSpPr txBox="1"/>
          <p:nvPr/>
        </p:nvSpPr>
        <p:spPr>
          <a:xfrm>
            <a:off x="5147604" y="4137265"/>
            <a:ext cx="2407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FC3E0D6-B050-6E0D-2584-A891204CDA6E}"/>
              </a:ext>
            </a:extLst>
          </p:cNvPr>
          <p:cNvGrpSpPr/>
          <p:nvPr/>
        </p:nvGrpSpPr>
        <p:grpSpPr>
          <a:xfrm>
            <a:off x="4535299" y="1381151"/>
            <a:ext cx="4396154" cy="2625968"/>
            <a:chOff x="3048000" y="1090247"/>
            <a:chExt cx="4396154" cy="29190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851374-700E-1EAF-8C27-F22B84B18453}"/>
                </a:ext>
              </a:extLst>
            </p:cNvPr>
            <p:cNvSpPr/>
            <p:nvPr/>
          </p:nvSpPr>
          <p:spPr>
            <a:xfrm>
              <a:off x="3048000" y="2063262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❌</a:t>
              </a:r>
            </a:p>
            <a:p>
              <a:pPr algn="ctr"/>
              <a:r>
                <a:rPr lang="en-AE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Low priority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B9C129-E143-D79F-1462-AE03ECD2CA9E}"/>
                </a:ext>
              </a:extLst>
            </p:cNvPr>
            <p:cNvSpPr/>
            <p:nvPr/>
          </p:nvSpPr>
          <p:spPr>
            <a:xfrm>
              <a:off x="4513385" y="2063262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🔹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Efficiency opportunity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E03D55-8C71-9A33-2C33-E95A48BCD044}"/>
                </a:ext>
              </a:extLst>
            </p:cNvPr>
            <p:cNvSpPr/>
            <p:nvPr/>
          </p:nvSpPr>
          <p:spPr>
            <a:xfrm>
              <a:off x="5978769" y="2063262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⚡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Potential growth area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20F35F-C6D2-0AD5-90F5-D83CF8AEB31E}"/>
                </a:ext>
              </a:extLst>
            </p:cNvPr>
            <p:cNvSpPr/>
            <p:nvPr/>
          </p:nvSpPr>
          <p:spPr>
            <a:xfrm>
              <a:off x="3048000" y="303627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❌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Avoid investing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273D28-BC4B-947C-04D3-91DC0E13F950}"/>
                </a:ext>
              </a:extLst>
            </p:cNvPr>
            <p:cNvSpPr/>
            <p:nvPr/>
          </p:nvSpPr>
          <p:spPr>
            <a:xfrm>
              <a:off x="4513385" y="303627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❌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Reevaluate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091F88-19B1-B819-13A7-2C7E8EF6D8F8}"/>
                </a:ext>
              </a:extLst>
            </p:cNvPr>
            <p:cNvSpPr/>
            <p:nvPr/>
          </p:nvSpPr>
          <p:spPr>
            <a:xfrm>
              <a:off x="5978769" y="303627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✅ 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Quick win (simple, fast ROI)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2B06A5-C0A6-3C65-3412-9C294057BAB8}"/>
                </a:ext>
              </a:extLst>
            </p:cNvPr>
            <p:cNvSpPr/>
            <p:nvPr/>
          </p:nvSpPr>
          <p:spPr>
            <a:xfrm>
              <a:off x="3048000" y="109024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❓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Future exploration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CF5326-1346-37D9-8104-B443908DD574}"/>
                </a:ext>
              </a:extLst>
            </p:cNvPr>
            <p:cNvSpPr/>
            <p:nvPr/>
          </p:nvSpPr>
          <p:spPr>
            <a:xfrm>
              <a:off x="4513385" y="109024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⚡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Strategic bet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80254A-3973-D19A-8B9D-6FC6397579ED}"/>
                </a:ext>
              </a:extLst>
            </p:cNvPr>
            <p:cNvSpPr/>
            <p:nvPr/>
          </p:nvSpPr>
          <p:spPr>
            <a:xfrm>
              <a:off x="5978769" y="1090247"/>
              <a:ext cx="1465385" cy="973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E" sz="1200" dirty="0"/>
                <a:t>✅</a:t>
              </a:r>
              <a:endParaRPr lang="en-US" sz="12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algn="ctr"/>
              <a:r>
                <a:rPr lang="en-US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Priority initiative (implement now)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8481D19-4AF5-9255-6A5B-647580475A28}"/>
              </a:ext>
            </a:extLst>
          </p:cNvPr>
          <p:cNvSpPr txBox="1"/>
          <p:nvPr/>
        </p:nvSpPr>
        <p:spPr>
          <a:xfrm>
            <a:off x="3949179" y="1703395"/>
            <a:ext cx="47801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HIGH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3F3310-A519-AEAE-1998-39E9416B432C}"/>
              </a:ext>
            </a:extLst>
          </p:cNvPr>
          <p:cNvSpPr txBox="1"/>
          <p:nvPr/>
        </p:nvSpPr>
        <p:spPr>
          <a:xfrm>
            <a:off x="3760025" y="2580561"/>
            <a:ext cx="66716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MEDIUM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14B38D-14A2-3EDA-6AF5-CEF29964BC43}"/>
              </a:ext>
            </a:extLst>
          </p:cNvPr>
          <p:cNvSpPr txBox="1"/>
          <p:nvPr/>
        </p:nvSpPr>
        <p:spPr>
          <a:xfrm>
            <a:off x="3966812" y="3457726"/>
            <a:ext cx="460382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900" b="1" dirty="0">
                <a:latin typeface="Inter" panose="02000503000000020004" pitchFamily="2" charset="0"/>
                <a:ea typeface="Inter" panose="02000503000000020004" pitchFamily="2" charset="0"/>
              </a:rPr>
              <a:t>LOW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13047C-DBAB-B2F6-C111-62221101F1FD}"/>
              </a:ext>
            </a:extLst>
          </p:cNvPr>
          <p:cNvCxnSpPr>
            <a:cxnSpLocks/>
          </p:cNvCxnSpPr>
          <p:nvPr/>
        </p:nvCxnSpPr>
        <p:spPr>
          <a:xfrm>
            <a:off x="3675579" y="1381151"/>
            <a:ext cx="0" cy="2625968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A601D4AB-FF57-AD41-1124-F7A9E67E11A2}"/>
              </a:ext>
            </a:extLst>
          </p:cNvPr>
          <p:cNvSpPr/>
          <p:nvPr/>
        </p:nvSpPr>
        <p:spPr>
          <a:xfrm>
            <a:off x="8591483" y="1409269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3431A3-1360-7000-32B1-B532E60077F6}"/>
              </a:ext>
            </a:extLst>
          </p:cNvPr>
          <p:cNvSpPr/>
          <p:nvPr/>
        </p:nvSpPr>
        <p:spPr>
          <a:xfrm>
            <a:off x="8591483" y="2288500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469D35A-4370-BAC4-1C77-5896726058A8}"/>
              </a:ext>
            </a:extLst>
          </p:cNvPr>
          <p:cNvSpPr/>
          <p:nvPr/>
        </p:nvSpPr>
        <p:spPr>
          <a:xfrm>
            <a:off x="8591483" y="3158655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6F13A91-89AB-8FDF-29A5-CFA4A9DFD704}"/>
              </a:ext>
            </a:extLst>
          </p:cNvPr>
          <p:cNvSpPr/>
          <p:nvPr/>
        </p:nvSpPr>
        <p:spPr>
          <a:xfrm>
            <a:off x="7124018" y="1409269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8C9FFA8-601E-CD06-47C3-6A6434AF9BD5}"/>
              </a:ext>
            </a:extLst>
          </p:cNvPr>
          <p:cNvSpPr/>
          <p:nvPr/>
        </p:nvSpPr>
        <p:spPr>
          <a:xfrm>
            <a:off x="7124018" y="2288500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42FE7AB-90FE-0393-5EA5-A16E01C03C53}"/>
              </a:ext>
            </a:extLst>
          </p:cNvPr>
          <p:cNvSpPr/>
          <p:nvPr/>
        </p:nvSpPr>
        <p:spPr>
          <a:xfrm>
            <a:off x="7124018" y="3158655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3E7067A-5840-9F0C-6F97-24CE1B62C4D6}"/>
              </a:ext>
            </a:extLst>
          </p:cNvPr>
          <p:cNvSpPr/>
          <p:nvPr/>
        </p:nvSpPr>
        <p:spPr>
          <a:xfrm>
            <a:off x="5663928" y="1409269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A745F2B-A098-33EA-DB5B-91524C99EA45}"/>
              </a:ext>
            </a:extLst>
          </p:cNvPr>
          <p:cNvSpPr/>
          <p:nvPr/>
        </p:nvSpPr>
        <p:spPr>
          <a:xfrm>
            <a:off x="5663928" y="2288500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2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1FCA8AF-FCE9-930D-C3D6-AA83CBF204ED}"/>
              </a:ext>
            </a:extLst>
          </p:cNvPr>
          <p:cNvSpPr/>
          <p:nvPr/>
        </p:nvSpPr>
        <p:spPr>
          <a:xfrm>
            <a:off x="5663928" y="3158655"/>
            <a:ext cx="316524" cy="3165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D1C103-B5F0-1442-2900-ED722A377053}"/>
              </a:ext>
            </a:extLst>
          </p:cNvPr>
          <p:cNvSpPr txBox="1"/>
          <p:nvPr/>
        </p:nvSpPr>
        <p:spPr>
          <a:xfrm rot="16200000">
            <a:off x="2754751" y="2602383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STRATEGIC FIT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769E1-9966-9646-93D1-405C112E8A3A}"/>
              </a:ext>
            </a:extLst>
          </p:cNvPr>
          <p:cNvSpPr txBox="1"/>
          <p:nvPr/>
        </p:nvSpPr>
        <p:spPr>
          <a:xfrm>
            <a:off x="5890841" y="4558901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FEASIBILITY SCORE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B313BE-9E80-A769-BC61-04BB66DBB8C2}"/>
              </a:ext>
            </a:extLst>
          </p:cNvPr>
          <p:cNvCxnSpPr>
            <a:cxnSpLocks/>
          </p:cNvCxnSpPr>
          <p:nvPr/>
        </p:nvCxnSpPr>
        <p:spPr>
          <a:xfrm>
            <a:off x="4535299" y="4423570"/>
            <a:ext cx="4396154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18637A0-E0C7-76CC-115B-94A724BC27F4}"/>
              </a:ext>
            </a:extLst>
          </p:cNvPr>
          <p:cNvSpPr/>
          <p:nvPr/>
        </p:nvSpPr>
        <p:spPr>
          <a:xfrm>
            <a:off x="5656414" y="4597753"/>
            <a:ext cx="199293" cy="199293"/>
          </a:xfrm>
          <a:prstGeom prst="ellipse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x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58536E-7EDF-25AE-9F4A-26356E02ADAF}"/>
              </a:ext>
            </a:extLst>
          </p:cNvPr>
          <p:cNvSpPr/>
          <p:nvPr/>
        </p:nvSpPr>
        <p:spPr>
          <a:xfrm>
            <a:off x="9788768" y="1187534"/>
            <a:ext cx="199293" cy="19929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5A716-4797-6B4A-08AF-966E39ACFDFF}"/>
              </a:ext>
            </a:extLst>
          </p:cNvPr>
          <p:cNvSpPr txBox="1"/>
          <p:nvPr/>
        </p:nvSpPr>
        <p:spPr>
          <a:xfrm>
            <a:off x="9985468" y="1171764"/>
            <a:ext cx="1946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Inter" panose="02000503000000020004" pitchFamily="2" charset="0"/>
                <a:ea typeface="Inter" panose="02000503000000020004" pitchFamily="2" charset="0"/>
              </a:rPr>
              <a:t>Assign this value to the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3BCEF-C2F7-A07D-551B-549F6D481D8C}"/>
              </a:ext>
            </a:extLst>
          </p:cNvPr>
          <p:cNvSpPr txBox="1"/>
          <p:nvPr/>
        </p:nvSpPr>
        <p:spPr>
          <a:xfrm>
            <a:off x="504689" y="1250138"/>
            <a:ext cx="2535147" cy="45858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Evaluate opportunity against strategic fit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The vertical placement of the opportunity depends on the strategic fit between the insurers’ strategy and the identified opportunity</a:t>
            </a:r>
          </a:p>
          <a:p>
            <a:pPr>
              <a:spcAft>
                <a:spcPts val="600"/>
              </a:spcAft>
            </a:pPr>
            <a:endParaRPr lang="en-US" sz="1200" dirty="0"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200" b="1" dirty="0">
                <a:solidFill>
                  <a:srgbClr val="2F59A3"/>
                </a:solidFill>
                <a:latin typeface="Inter" panose="02000503000000020004" pitchFamily="2" charset="0"/>
                <a:ea typeface="Inter" panose="02000503000000020004" pitchFamily="2" charset="0"/>
              </a:rPr>
              <a:t>ADHERENCE TO STRATEGY</a:t>
            </a:r>
          </a:p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High adherence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Supports cost reduction, improves efficiency, and enhances regulatory compliance</a:t>
            </a:r>
          </a:p>
          <a:p>
            <a:pPr>
              <a:spcAft>
                <a:spcPts val="600"/>
              </a:spcAft>
            </a:pPr>
            <a:r>
              <a:rPr lang="en-US" sz="1200" b="0" kern="1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Aligns with customer-centric and revenue-growth strategies. Helps in market differentiation</a:t>
            </a:r>
          </a:p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Medium / low adherence</a:t>
            </a:r>
          </a:p>
          <a:p>
            <a:pPr>
              <a:spcAft>
                <a:spcPts val="600"/>
              </a:spcAft>
            </a:pPr>
            <a:r>
              <a:rPr lang="en-US" sz="1200" b="0" kern="100" dirty="0">
                <a:solidFill>
                  <a:schemeClr val="tx1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May not align with immediate financial goals but supports long-term innovation and future market leadership</a:t>
            </a:r>
            <a:endParaRPr lang="en-US" sz="12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9809B-DCB0-8F4E-76F1-3929E89601A0}"/>
              </a:ext>
            </a:extLst>
          </p:cNvPr>
          <p:cNvSpPr txBox="1"/>
          <p:nvPr/>
        </p:nvSpPr>
        <p:spPr>
          <a:xfrm>
            <a:off x="5686525" y="5027386"/>
            <a:ext cx="4396154" cy="9079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Insert feasibility from the ‘Feasibility Evaluation’ process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Place the opportunity in the horizontal column corresponding to the Feasibility Score the opportunity got in the Feasibility Evaluation process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69D8B0E9-DFE0-831E-1D29-F3CAC46DBB3E}"/>
              </a:ext>
            </a:extLst>
          </p:cNvPr>
          <p:cNvSpPr/>
          <p:nvPr/>
        </p:nvSpPr>
        <p:spPr>
          <a:xfrm>
            <a:off x="9343292" y="2896650"/>
            <a:ext cx="199293" cy="1312984"/>
          </a:xfrm>
          <a:prstGeom prst="chevron">
            <a:avLst>
              <a:gd name="adj" fmla="val 100000"/>
            </a:avLst>
          </a:prstGeom>
          <a:solidFill>
            <a:srgbClr val="2F59A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D66CC9-B53C-C549-9D50-038F6D6039D3}"/>
              </a:ext>
            </a:extLst>
          </p:cNvPr>
          <p:cNvSpPr txBox="1"/>
          <p:nvPr/>
        </p:nvSpPr>
        <p:spPr>
          <a:xfrm>
            <a:off x="9788768" y="2428303"/>
            <a:ext cx="2203935" cy="20928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OUTPUT: 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curated shortlist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 of feasible AI initiatives aligned with the insurer’s corporate strategy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The number from the quadrant is an indication of the opportunity’s strategic fit and feasibility – higher is better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5C5B81-F265-F264-C46F-BD8A3DCBDCCB}"/>
              </a:ext>
            </a:extLst>
          </p:cNvPr>
          <p:cNvCxnSpPr>
            <a:cxnSpLocks/>
          </p:cNvCxnSpPr>
          <p:nvPr/>
        </p:nvCxnSpPr>
        <p:spPr>
          <a:xfrm>
            <a:off x="547779" y="1021991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68657C-13C3-1AF3-0B8B-0A562EEC6BE2}"/>
              </a:ext>
            </a:extLst>
          </p:cNvPr>
          <p:cNvCxnSpPr>
            <a:cxnSpLocks/>
          </p:cNvCxnSpPr>
          <p:nvPr/>
        </p:nvCxnSpPr>
        <p:spPr>
          <a:xfrm>
            <a:off x="547779" y="6162652"/>
            <a:ext cx="11248986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75FB3D8-63AD-4161-D71B-DD8337DE9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615" y="5109619"/>
            <a:ext cx="1683197" cy="7869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2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DD09663-0B6D-4466-6A9D-F671A96B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293149"/>
            <a:ext cx="10240903" cy="608337"/>
          </a:xfrm>
        </p:spPr>
        <p:txBody>
          <a:bodyPr>
            <a:noAutofit/>
          </a:bodyPr>
          <a:lstStyle/>
          <a:p>
            <a:r>
              <a:rPr lang="en-US" b="1" dirty="0"/>
              <a:t>4: OPPORTUNITY MAPPING</a:t>
            </a:r>
            <a:br>
              <a:rPr lang="en-US" dirty="0"/>
            </a:br>
            <a:r>
              <a:rPr lang="en-US" dirty="0"/>
              <a:t>PRIORITIZATION and recommended next steps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87E2B51-2EF2-B4AC-CB35-8914DF93F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435893"/>
              </p:ext>
            </p:extLst>
          </p:nvPr>
        </p:nvGraphicFramePr>
        <p:xfrm>
          <a:off x="596348" y="1241296"/>
          <a:ext cx="11266875" cy="4874838"/>
        </p:xfrm>
        <a:graphic>
          <a:graphicData uri="http://schemas.openxmlformats.org/drawingml/2006/table">
            <a:tbl>
              <a:tblPr/>
              <a:tblGrid>
                <a:gridCol w="350520">
                  <a:extLst>
                    <a:ext uri="{9D8B030D-6E8A-4147-A177-3AD203B41FA5}">
                      <a16:colId xmlns:a16="http://schemas.microsoft.com/office/drawing/2014/main" val="2659931686"/>
                    </a:ext>
                  </a:extLst>
                </a:gridCol>
                <a:gridCol w="2183271">
                  <a:extLst>
                    <a:ext uri="{9D8B030D-6E8A-4147-A177-3AD203B41FA5}">
                      <a16:colId xmlns:a16="http://schemas.microsoft.com/office/drawing/2014/main" val="3311700016"/>
                    </a:ext>
                  </a:extLst>
                </a:gridCol>
                <a:gridCol w="2183271">
                  <a:extLst>
                    <a:ext uri="{9D8B030D-6E8A-4147-A177-3AD203B41FA5}">
                      <a16:colId xmlns:a16="http://schemas.microsoft.com/office/drawing/2014/main" val="3401485364"/>
                    </a:ext>
                  </a:extLst>
                </a:gridCol>
                <a:gridCol w="2183271">
                  <a:extLst>
                    <a:ext uri="{9D8B030D-6E8A-4147-A177-3AD203B41FA5}">
                      <a16:colId xmlns:a16="http://schemas.microsoft.com/office/drawing/2014/main" val="2419030714"/>
                    </a:ext>
                  </a:extLst>
                </a:gridCol>
                <a:gridCol w="2183271">
                  <a:extLst>
                    <a:ext uri="{9D8B030D-6E8A-4147-A177-3AD203B41FA5}">
                      <a16:colId xmlns:a16="http://schemas.microsoft.com/office/drawing/2014/main" val="3409567359"/>
                    </a:ext>
                  </a:extLst>
                </a:gridCol>
                <a:gridCol w="2183271">
                  <a:extLst>
                    <a:ext uri="{9D8B030D-6E8A-4147-A177-3AD203B41FA5}">
                      <a16:colId xmlns:a16="http://schemas.microsoft.com/office/drawing/2014/main" val="2786396582"/>
                    </a:ext>
                  </a:extLst>
                </a:gridCol>
              </a:tblGrid>
              <a:tr h="658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AE" sz="1100" b="1" i="0" u="none" strike="noStrike" dirty="0">
                          <a:solidFill>
                            <a:srgbClr val="2F59A3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SCORE</a:t>
                      </a:r>
                    </a:p>
                  </a:txBody>
                  <a:tcPr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5 - High Feasibility &amp; High Strategic Fit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4 - Medium-High Feasibility &amp; Strong Strategic Fit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3 - Moderate Feasibility &amp; Moderate Strategic Fit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2 - Low Feasibility &amp; Moderate Strategic Fit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1 - Low Feasibility &amp; Low Strategic Fit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247893"/>
                  </a:ext>
                </a:extLst>
              </a:tr>
              <a:tr h="1780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2F59A3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CHARACTERISTICS</a:t>
                      </a:r>
                    </a:p>
                  </a:txBody>
                  <a:tcPr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Technically feasible and aligns with business goals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Clear ROI and measurable impact 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Minimal operational resistance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Aligns well with business goals but needs moderate investment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Some technical or regulatory challenges 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High business impact but longer ROI 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Requires moderate process adaptation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Potential value but not yet technically or operationally ready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Requires better data, AI literacy, or leadership support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Competitive edge possible but unclear immediate ROI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Needs process and technology refinement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Aligns with long-term strategy but not feasible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Requires significant investment or new infrastructure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High uncertainty in execution timeline and expected ROI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Needs deeper AI maturity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Not feasible with current technology or strategy 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Does not support key business objectives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More of a tech experiment than a business-driven initiative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May not justify investment given low impact and high risk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409775"/>
                  </a:ext>
                </a:extLst>
              </a:tr>
              <a:tr h="1577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2F59A3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NEXT STEPS</a:t>
                      </a:r>
                    </a:p>
                  </a:txBody>
                  <a:tcPr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Implement immediately as a priority AI project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Secure budget and resources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Move into scaling and optimization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Pilot test in a controlled environment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Monitor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KPIs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and, if successful, scale implementation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Ensure regulatory and technical readiness before full rollout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Reassess readiness (data, process alignment, leadership buy-in)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Invest in upskilling, process refinement, or phased development before piloting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Keep initiative under evaluation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Place on AI innovation roadmap as a future R&amp;D opportunity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Track technological advancements and regulatory changes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Wait for feasibility improvements before investing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Deprioritize or reconsider unless feasibility and strategic importance improve significantly 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Redirect resources to higher-priority initiatives </a:t>
                      </a:r>
                    </a:p>
                    <a:p>
                      <a:pPr marL="171450" indent="-171450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Reevaluate in 2-3 years based on market shifts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290589"/>
                  </a:ext>
                </a:extLst>
              </a:tr>
              <a:tr h="551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i="0" u="none" strike="noStrike" dirty="0">
                          <a:solidFill>
                            <a:srgbClr val="2F59A3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E.G.</a:t>
                      </a:r>
                    </a:p>
                  </a:txBody>
                  <a:tcPr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AI-driven claims triage reducing manual review time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AI-powered dynamic pricing optimizing risk assessment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AI-powered customer sentiment analysis for personalization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Fully autonomous AI-native insurance models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Metaverse insurance models, speculative with unclear ROI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4924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8BA7C945-6514-005F-DDB4-D8B2A76C75CC}"/>
              </a:ext>
            </a:extLst>
          </p:cNvPr>
          <p:cNvSpPr/>
          <p:nvPr/>
        </p:nvSpPr>
        <p:spPr>
          <a:xfrm>
            <a:off x="1897171" y="1053070"/>
            <a:ext cx="373732" cy="3737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EF9294-A2CA-B3FC-36DC-C1E37CB3A412}"/>
              </a:ext>
            </a:extLst>
          </p:cNvPr>
          <p:cNvSpPr/>
          <p:nvPr/>
        </p:nvSpPr>
        <p:spPr>
          <a:xfrm>
            <a:off x="4052088" y="1053070"/>
            <a:ext cx="373732" cy="3737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7A2FF9-CF96-B64D-CEF5-F0791DDA1B73}"/>
              </a:ext>
            </a:extLst>
          </p:cNvPr>
          <p:cNvSpPr/>
          <p:nvPr/>
        </p:nvSpPr>
        <p:spPr>
          <a:xfrm>
            <a:off x="6207005" y="1053070"/>
            <a:ext cx="373732" cy="3737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0A5035-6642-223B-4B8B-D806E1A7956D}"/>
              </a:ext>
            </a:extLst>
          </p:cNvPr>
          <p:cNvSpPr/>
          <p:nvPr/>
        </p:nvSpPr>
        <p:spPr>
          <a:xfrm>
            <a:off x="8361922" y="1053070"/>
            <a:ext cx="373732" cy="3737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969D58-0CBD-ADCE-FDE4-F2485A0C1C60}"/>
              </a:ext>
            </a:extLst>
          </p:cNvPr>
          <p:cNvSpPr/>
          <p:nvPr/>
        </p:nvSpPr>
        <p:spPr>
          <a:xfrm>
            <a:off x="10516841" y="1053070"/>
            <a:ext cx="373732" cy="3737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600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D5E0-88B5-CFEC-7C6C-116BCC8B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covered today?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BFCAB3-1EA3-E46E-9F9F-6C48F5892ACF}"/>
              </a:ext>
            </a:extLst>
          </p:cNvPr>
          <p:cNvSpPr/>
          <p:nvPr/>
        </p:nvSpPr>
        <p:spPr>
          <a:xfrm>
            <a:off x="596348" y="1906858"/>
            <a:ext cx="3313382" cy="6083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We established the need for change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2F651A-4826-232F-57DE-B250B9B31045}"/>
              </a:ext>
            </a:extLst>
          </p:cNvPr>
          <p:cNvSpPr/>
          <p:nvPr/>
        </p:nvSpPr>
        <p:spPr>
          <a:xfrm>
            <a:off x="4437449" y="1906858"/>
            <a:ext cx="3313382" cy="6083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AI is here now, and it will only grow stronger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9E1C7-53A7-226B-FCF6-219A0AB67D20}"/>
              </a:ext>
            </a:extLst>
          </p:cNvPr>
          <p:cNvSpPr/>
          <p:nvPr/>
        </p:nvSpPr>
        <p:spPr>
          <a:xfrm>
            <a:off x="8285952" y="1906858"/>
            <a:ext cx="3313382" cy="60833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Inter" panose="02000503000000020004" pitchFamily="2" charset="0"/>
                <a:cs typeface="Arial" panose="020B0604020202020204" pitchFamily="34" charset="0"/>
              </a:rPr>
              <a:t>Time to start, find the best way for your organization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6F16F-8D5E-28AA-7014-B4E047FC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48" y="2790445"/>
            <a:ext cx="3305980" cy="18596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D3D19-AB24-60B4-D61F-C582E87B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353" y="2790446"/>
            <a:ext cx="3305980" cy="18596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2ED33-B389-11F8-C3FB-2B2DB5040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149" y="2790445"/>
            <a:ext cx="3305980" cy="18596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268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0470D0-1558-08C4-CF97-6DDF719953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46" b="12705"/>
          <a:stretch/>
        </p:blipFill>
        <p:spPr>
          <a:xfrm>
            <a:off x="0" y="11724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091BC49C-F140-0769-E1B9-A66C960CFAB2}"/>
              </a:ext>
            </a:extLst>
          </p:cNvPr>
          <p:cNvSpPr/>
          <p:nvPr/>
        </p:nvSpPr>
        <p:spPr>
          <a:xfrm>
            <a:off x="1385243" y="1103993"/>
            <a:ext cx="2046155" cy="204615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AI AUTOMATION</a:t>
            </a:r>
          </a:p>
        </p:txBody>
      </p:sp>
      <p:pic>
        <p:nvPicPr>
          <p:cNvPr id="5" name="Picture 2" descr="Investors Relation | AL Rajhi Takaful Saudi Arabia">
            <a:extLst>
              <a:ext uri="{FF2B5EF4-FFF2-40B4-BE49-F238E27FC236}">
                <a16:creationId xmlns:a16="http://schemas.microsoft.com/office/drawing/2014/main" id="{803A2FA2-9D33-F779-AA95-53502B14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1783" y="5219527"/>
            <a:ext cx="683059" cy="6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edia Center - Abu Dhabi National Insurance Company">
            <a:extLst>
              <a:ext uri="{FF2B5EF4-FFF2-40B4-BE49-F238E27FC236}">
                <a16:creationId xmlns:a16="http://schemas.microsoft.com/office/drawing/2014/main" id="{08D6E3D9-0708-32EE-25F0-1C92D81CC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789" y="1999038"/>
            <a:ext cx="1087670" cy="7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aman - National Health Insurance Company | LinkedIn">
            <a:extLst>
              <a:ext uri="{FF2B5EF4-FFF2-40B4-BE49-F238E27FC236}">
                <a16:creationId xmlns:a16="http://schemas.microsoft.com/office/drawing/2014/main" id="{A7E79EEE-7D79-11F2-9D14-E80859FA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0147" y="2390629"/>
            <a:ext cx="714043" cy="71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50B93EE-2E8F-5B27-80BE-01B702EF5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1293" y="1200627"/>
            <a:ext cx="1307238" cy="2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630951-C6B7-78D3-B0DD-A470682E5D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155" y="2012830"/>
            <a:ext cx="1051747" cy="478545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4D9BEB86-CAA0-7AE1-402B-D78FFCA4E5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3551" y="2071886"/>
            <a:ext cx="910203" cy="285013"/>
          </a:xfrm>
          <a:prstGeom prst="rect">
            <a:avLst/>
          </a:prstGeom>
        </p:spPr>
      </p:pic>
      <p:pic>
        <p:nvPicPr>
          <p:cNvPr id="11" name="Picture 4" descr="AFIC">
            <a:extLst>
              <a:ext uri="{FF2B5EF4-FFF2-40B4-BE49-F238E27FC236}">
                <a16:creationId xmlns:a16="http://schemas.microsoft.com/office/drawing/2014/main" id="{7D68AEBB-BF46-6D5F-F99B-BD4D6D5F5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9218" y="5083996"/>
            <a:ext cx="1436521" cy="27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ogo">
            <a:extLst>
              <a:ext uri="{FF2B5EF4-FFF2-40B4-BE49-F238E27FC236}">
                <a16:creationId xmlns:a16="http://schemas.microsoft.com/office/drawing/2014/main" id="{61C8C2A9-B17D-61EA-0B35-CC6289CE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674" y="4862127"/>
            <a:ext cx="1307238" cy="37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mpany Logo">
            <a:extLst>
              <a:ext uri="{FF2B5EF4-FFF2-40B4-BE49-F238E27FC236}">
                <a16:creationId xmlns:a16="http://schemas.microsoft.com/office/drawing/2014/main" id="{93A005AF-799C-354A-9442-9CB23300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8931" y="4504431"/>
            <a:ext cx="391071" cy="3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AF561A-E223-58D3-F45A-51EB88E6BB0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449" y="4484717"/>
            <a:ext cx="910203" cy="343855"/>
          </a:xfrm>
          <a:prstGeom prst="rect">
            <a:avLst/>
          </a:prstGeom>
        </p:spPr>
      </p:pic>
      <p:pic>
        <p:nvPicPr>
          <p:cNvPr id="15" name="Picture 14" descr="A blue and black logo&#10;&#10;Description automatically generated">
            <a:extLst>
              <a:ext uri="{FF2B5EF4-FFF2-40B4-BE49-F238E27FC236}">
                <a16:creationId xmlns:a16="http://schemas.microsoft.com/office/drawing/2014/main" id="{867504FA-2580-B15E-F102-4FB51DAE87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2624" y="4000279"/>
            <a:ext cx="1398209" cy="448339"/>
          </a:xfrm>
          <a:prstGeom prst="rect">
            <a:avLst/>
          </a:prstGeom>
        </p:spPr>
      </p:pic>
      <p:pic>
        <p:nvPicPr>
          <p:cNvPr id="16" name="Picture 10" descr="Tokio Marine - Wikipedia">
            <a:extLst>
              <a:ext uri="{FF2B5EF4-FFF2-40B4-BE49-F238E27FC236}">
                <a16:creationId xmlns:a16="http://schemas.microsoft.com/office/drawing/2014/main" id="{156394E0-3D1C-1995-E844-6C4630A46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439" y="3058099"/>
            <a:ext cx="605181" cy="4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nsurance Company in Dubai, UAE: Life, Medical, Health ...">
            <a:extLst>
              <a:ext uri="{FF2B5EF4-FFF2-40B4-BE49-F238E27FC236}">
                <a16:creationId xmlns:a16="http://schemas.microsoft.com/office/drawing/2014/main" id="{7B252EBB-8398-9604-621D-79748C1D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3083" y="4062869"/>
            <a:ext cx="1481759" cy="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DIGI">
            <a:extLst>
              <a:ext uri="{FF2B5EF4-FFF2-40B4-BE49-F238E27FC236}">
                <a16:creationId xmlns:a16="http://schemas.microsoft.com/office/drawing/2014/main" id="{E2D06803-8107-4C47-3C52-63FA0727E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55887" y="3143411"/>
            <a:ext cx="1062562" cy="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United Insurance Company PSC">
            <a:extLst>
              <a:ext uri="{FF2B5EF4-FFF2-40B4-BE49-F238E27FC236}">
                <a16:creationId xmlns:a16="http://schemas.microsoft.com/office/drawing/2014/main" id="{987089EE-5EAD-96BB-179C-A93C8807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099" y="1648397"/>
            <a:ext cx="900788" cy="3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Sharjah Insurance">
            <a:extLst>
              <a:ext uri="{FF2B5EF4-FFF2-40B4-BE49-F238E27FC236}">
                <a16:creationId xmlns:a16="http://schemas.microsoft.com/office/drawing/2014/main" id="{1E77863C-A86D-9DCB-7EAD-602369C2A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334" y="1719216"/>
            <a:ext cx="2022482" cy="16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ALAMA - Islamic Arab Insurance Co. | Dubai">
            <a:extLst>
              <a:ext uri="{FF2B5EF4-FFF2-40B4-BE49-F238E27FC236}">
                <a16:creationId xmlns:a16="http://schemas.microsoft.com/office/drawing/2014/main" id="{08F67D01-8EA6-2BC5-F492-9F62309DA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0984" y="5464048"/>
            <a:ext cx="800022" cy="2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RAK Car Insurance : Compare &amp; Renew Motor Insurance in UAE ...">
            <a:extLst>
              <a:ext uri="{FF2B5EF4-FFF2-40B4-BE49-F238E27FC236}">
                <a16:creationId xmlns:a16="http://schemas.microsoft.com/office/drawing/2014/main" id="{5DD24F86-7D88-C769-4465-0C155C441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6" t="30559" r="9121" b="34948"/>
          <a:stretch/>
        </p:blipFill>
        <p:spPr bwMode="auto">
          <a:xfrm>
            <a:off x="10159438" y="3639035"/>
            <a:ext cx="1481759" cy="3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Car Insurance Providers | Oriental Insurance">
            <a:extLst>
              <a:ext uri="{FF2B5EF4-FFF2-40B4-BE49-F238E27FC236}">
                <a16:creationId xmlns:a16="http://schemas.microsoft.com/office/drawing/2014/main" id="{5464414A-6723-C1D2-0C84-BBB7EE35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242" y="2605182"/>
            <a:ext cx="1009218" cy="3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6" descr="National General Insurance (PJSC)">
            <a:extLst>
              <a:ext uri="{FF2B5EF4-FFF2-40B4-BE49-F238E27FC236}">
                <a16:creationId xmlns:a16="http://schemas.microsoft.com/office/drawing/2014/main" id="{2F4E8BB8-0B71-2BF7-4EBC-B224989A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3307" y="3128470"/>
            <a:ext cx="754896" cy="4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Methaq Takaful Insurance Company | Abu Dhabi">
            <a:extLst>
              <a:ext uri="{FF2B5EF4-FFF2-40B4-BE49-F238E27FC236}">
                <a16:creationId xmlns:a16="http://schemas.microsoft.com/office/drawing/2014/main" id="{74993CA9-9AF6-53C5-3C67-247E899D1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39" b="25839"/>
          <a:stretch/>
        </p:blipFill>
        <p:spPr bwMode="auto">
          <a:xfrm>
            <a:off x="8198099" y="2537869"/>
            <a:ext cx="879065" cy="4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0" descr="JORDAN INSURANCE COMPANY LIMITED - UAE Companies Directory">
            <a:extLst>
              <a:ext uri="{FF2B5EF4-FFF2-40B4-BE49-F238E27FC236}">
                <a16:creationId xmlns:a16="http://schemas.microsoft.com/office/drawing/2014/main" id="{B7649C40-508C-E5E7-2531-55839975E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5262" y="1069554"/>
            <a:ext cx="954171" cy="4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2" descr="Insurance House">
            <a:extLst>
              <a:ext uri="{FF2B5EF4-FFF2-40B4-BE49-F238E27FC236}">
                <a16:creationId xmlns:a16="http://schemas.microsoft.com/office/drawing/2014/main" id="{A518C0E9-C741-9670-C8D8-4B11E2A9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0333" y="2497762"/>
            <a:ext cx="788773" cy="6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4" descr="Dubai Insurance Company | Dubai Healthcare Guide">
            <a:extLst>
              <a:ext uri="{FF2B5EF4-FFF2-40B4-BE49-F238E27FC236}">
                <a16:creationId xmlns:a16="http://schemas.microsoft.com/office/drawing/2014/main" id="{737D27AD-DF72-2E6A-E936-582C5257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639" y="1108939"/>
            <a:ext cx="922693" cy="47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8" descr="Resources | Copart Design">
            <a:extLst>
              <a:ext uri="{FF2B5EF4-FFF2-40B4-BE49-F238E27FC236}">
                <a16:creationId xmlns:a16="http://schemas.microsoft.com/office/drawing/2014/main" id="{D5A97E99-82F0-EE17-DA70-813AD5A1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5531" y="4472687"/>
            <a:ext cx="817407" cy="3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0" descr="Adamjee Insurance - UAE | Dubai">
            <a:extLst>
              <a:ext uri="{FF2B5EF4-FFF2-40B4-BE49-F238E27FC236}">
                <a16:creationId xmlns:a16="http://schemas.microsoft.com/office/drawing/2014/main" id="{1D4D4E2A-FC59-EAAD-836C-8EC2659A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8605" y="4504431"/>
            <a:ext cx="550807" cy="5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2" descr="Al Ain Ahlia Insurance Co (PSC) – AAIC – | Abu Dhabi, Al Ain ...">
            <a:extLst>
              <a:ext uri="{FF2B5EF4-FFF2-40B4-BE49-F238E27FC236}">
                <a16:creationId xmlns:a16="http://schemas.microsoft.com/office/drawing/2014/main" id="{4FB42DE5-F7F2-FA6D-F833-797DD7EE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887" y="3594532"/>
            <a:ext cx="1407465" cy="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4" descr="Al Sagr National Insurance Company (ASNIC) | LinkedIn">
            <a:extLst>
              <a:ext uri="{FF2B5EF4-FFF2-40B4-BE49-F238E27FC236}">
                <a16:creationId xmlns:a16="http://schemas.microsoft.com/office/drawing/2014/main" id="{C4200D35-6654-A152-8BD2-FFCA23A26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15851" y="5315856"/>
            <a:ext cx="1091012" cy="3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9F0129E-10B7-3CB9-5320-21A0541F4305}"/>
              </a:ext>
            </a:extLst>
          </p:cNvPr>
          <p:cNvSpPr/>
          <p:nvPr/>
        </p:nvSpPr>
        <p:spPr>
          <a:xfrm>
            <a:off x="497649" y="2468456"/>
            <a:ext cx="2046155" cy="204615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UNDERWRITING</a:t>
            </a:r>
            <a:b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SERVICES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07F73CB-2B66-289B-2201-D7813D159B95}"/>
              </a:ext>
            </a:extLst>
          </p:cNvPr>
          <p:cNvSpPr/>
          <p:nvPr/>
        </p:nvSpPr>
        <p:spPr>
          <a:xfrm>
            <a:off x="2272838" y="2468456"/>
            <a:ext cx="2046155" cy="204615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CLAIMS DECISION SUPPORT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B5AA9E3-A106-484E-9C24-9DD2918666F8}"/>
              </a:ext>
            </a:extLst>
          </p:cNvPr>
          <p:cNvSpPr/>
          <p:nvPr/>
        </p:nvSpPr>
        <p:spPr>
          <a:xfrm>
            <a:off x="1385243" y="3800951"/>
            <a:ext cx="2046155" cy="2046155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ADVISORY</a:t>
            </a:r>
            <a:b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-US" sz="1400" b="1" dirty="0">
                <a:latin typeface="Inter" panose="02000503000000020004" pitchFamily="2" charset="0"/>
                <a:ea typeface="Inter" panose="02000503000000020004" pitchFamily="2" charset="0"/>
              </a:rPr>
              <a:t>SERVICES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22E602-0B3D-42D2-F9FA-DF3E0F792EF4}"/>
              </a:ext>
            </a:extLst>
          </p:cNvPr>
          <p:cNvSpPr/>
          <p:nvPr/>
        </p:nvSpPr>
        <p:spPr>
          <a:xfrm>
            <a:off x="497649" y="2468456"/>
            <a:ext cx="2046155" cy="20461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626A0B-38C1-309B-C4A0-47F853625A21}"/>
              </a:ext>
            </a:extLst>
          </p:cNvPr>
          <p:cNvSpPr/>
          <p:nvPr/>
        </p:nvSpPr>
        <p:spPr>
          <a:xfrm>
            <a:off x="2272838" y="2468456"/>
            <a:ext cx="2046155" cy="20461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3DF6B3-5D07-A5B2-AA03-F0E0A81F4D34}"/>
              </a:ext>
            </a:extLst>
          </p:cNvPr>
          <p:cNvCxnSpPr/>
          <p:nvPr/>
        </p:nvCxnSpPr>
        <p:spPr>
          <a:xfrm>
            <a:off x="4705565" y="1367381"/>
            <a:ext cx="0" cy="4598033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218FB2-697F-64C1-A71F-10A3E998A0DE}"/>
              </a:ext>
            </a:extLst>
          </p:cNvPr>
          <p:cNvCxnSpPr/>
          <p:nvPr/>
        </p:nvCxnSpPr>
        <p:spPr>
          <a:xfrm>
            <a:off x="7705620" y="1367381"/>
            <a:ext cx="0" cy="4598033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8238B1E-B6DF-4E4B-2D1A-00CEF45A6E8B}"/>
              </a:ext>
            </a:extLst>
          </p:cNvPr>
          <p:cNvSpPr txBox="1"/>
          <p:nvPr/>
        </p:nvSpPr>
        <p:spPr>
          <a:xfrm>
            <a:off x="5011010" y="2052075"/>
            <a:ext cx="236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Inter" panose="02000503000000020004" pitchFamily="2" charset="0"/>
                <a:ea typeface="Inter" panose="02000503000000020004" pitchFamily="2" charset="0"/>
              </a:rPr>
              <a:t>United Arab Emirates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341E2B-6A61-0A2F-4D70-F491FF821343}"/>
              </a:ext>
            </a:extLst>
          </p:cNvPr>
          <p:cNvSpPr txBox="1"/>
          <p:nvPr/>
        </p:nvSpPr>
        <p:spPr>
          <a:xfrm>
            <a:off x="5011010" y="3392086"/>
            <a:ext cx="236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</a:rPr>
              <a:t>Saudi Arabia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70F77F-4A70-CFCC-C5ED-BCF6039324C6}"/>
              </a:ext>
            </a:extLst>
          </p:cNvPr>
          <p:cNvSpPr txBox="1"/>
          <p:nvPr/>
        </p:nvSpPr>
        <p:spPr>
          <a:xfrm>
            <a:off x="5011010" y="4062092"/>
            <a:ext cx="236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</a:rPr>
              <a:t>Oman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1B0008-AC0C-3338-EA42-78403055103C}"/>
              </a:ext>
            </a:extLst>
          </p:cNvPr>
          <p:cNvSpPr txBox="1"/>
          <p:nvPr/>
        </p:nvSpPr>
        <p:spPr>
          <a:xfrm>
            <a:off x="5011010" y="4732097"/>
            <a:ext cx="236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</a:rPr>
              <a:t>Egypt</a:t>
            </a:r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F8437594-4541-959A-A036-C7BDD4A5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293149"/>
            <a:ext cx="10612257" cy="60833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2F59A3"/>
                </a:solidFill>
              </a:rPr>
              <a:t>EDATA</a:t>
            </a:r>
            <a:r>
              <a:rPr lang="en-US" dirty="0"/>
              <a:t>: Supporting insurers since 2008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FE05EC6-C465-6340-42A1-94567B6110FD}"/>
              </a:ext>
            </a:extLst>
          </p:cNvPr>
          <p:cNvSpPr/>
          <p:nvPr/>
        </p:nvSpPr>
        <p:spPr>
          <a:xfrm>
            <a:off x="1385243" y="1103993"/>
            <a:ext cx="2046155" cy="20461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124" name="Picture 4" descr="Watania Takaful Overview and Company Profile | Naukrigulf">
            <a:extLst>
              <a:ext uri="{FF2B5EF4-FFF2-40B4-BE49-F238E27FC236}">
                <a16:creationId xmlns:a16="http://schemas.microsoft.com/office/drawing/2014/main" id="{5A3EFAEF-B418-045E-F686-7D461C98D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45" t="12521" r="11566" b="8600"/>
          <a:stretch/>
        </p:blipFill>
        <p:spPr bwMode="auto">
          <a:xfrm>
            <a:off x="10296971" y="5771398"/>
            <a:ext cx="817408" cy="3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ukoon™ Insurance (formerly Oman Insurance) - Dubai, UAE |  InsuranceMarket.ae">
            <a:extLst>
              <a:ext uri="{FF2B5EF4-FFF2-40B4-BE49-F238E27FC236}">
                <a16:creationId xmlns:a16="http://schemas.microsoft.com/office/drawing/2014/main" id="{C7186D8E-4C2B-C394-9038-4FBB69BF4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7"/>
          <a:stretch/>
        </p:blipFill>
        <p:spPr bwMode="auto">
          <a:xfrm>
            <a:off x="8676129" y="5821639"/>
            <a:ext cx="952659" cy="2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he New India Assurance Company | Abu Dhabi Healthcare Guide">
            <a:extLst>
              <a:ext uri="{FF2B5EF4-FFF2-40B4-BE49-F238E27FC236}">
                <a16:creationId xmlns:a16="http://schemas.microsoft.com/office/drawing/2014/main" id="{DA9A63DC-DA6D-FF72-CEE5-868A3C44F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8572" y="3179250"/>
            <a:ext cx="430872" cy="4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C11C3-321E-5E7F-D478-455A747BC050}"/>
              </a:ext>
            </a:extLst>
          </p:cNvPr>
          <p:cNvSpPr txBox="1"/>
          <p:nvPr/>
        </p:nvSpPr>
        <p:spPr>
          <a:xfrm>
            <a:off x="5011010" y="2722080"/>
            <a:ext cx="2361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Inter" panose="02000503000000020004" pitchFamily="2" charset="0"/>
                <a:ea typeface="Inter" panose="02000503000000020004" pitchFamily="2" charset="0"/>
              </a:rPr>
              <a:t>Qatar</a:t>
            </a:r>
          </a:p>
        </p:txBody>
      </p:sp>
    </p:spTree>
    <p:extLst>
      <p:ext uri="{BB962C8B-B14F-4D97-AF65-F5344CB8AC3E}">
        <p14:creationId xmlns:p14="http://schemas.microsoft.com/office/powerpoint/2010/main" val="39534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C59100C-091D-4901-6CA6-4957AD3BB21E}"/>
              </a:ext>
            </a:extLst>
          </p:cNvPr>
          <p:cNvSpPr txBox="1"/>
          <p:nvPr/>
        </p:nvSpPr>
        <p:spPr>
          <a:xfrm>
            <a:off x="374756" y="2824813"/>
            <a:ext cx="678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THE FUTURE OF INSURANCE</a:t>
            </a:r>
          </a:p>
        </p:txBody>
      </p:sp>
      <p:pic>
        <p:nvPicPr>
          <p:cNvPr id="15364" name="Picture 4" descr="Generated image">
            <a:extLst>
              <a:ext uri="{FF2B5EF4-FFF2-40B4-BE49-F238E27FC236}">
                <a16:creationId xmlns:a16="http://schemas.microsoft.com/office/drawing/2014/main" id="{CBF4853F-116C-ABCF-C2C2-F9EF99D0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56" y="4882443"/>
            <a:ext cx="1636889" cy="163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BE7F6A10-9251-6FEB-288D-D9D2A6ACA9F7}"/>
              </a:ext>
            </a:extLst>
          </p:cNvPr>
          <p:cNvSpPr/>
          <p:nvPr/>
        </p:nvSpPr>
        <p:spPr>
          <a:xfrm>
            <a:off x="813248" y="1215411"/>
            <a:ext cx="1465938" cy="668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B0C2A8-99A0-8F11-4A08-48DFC5AD7BCF}"/>
              </a:ext>
            </a:extLst>
          </p:cNvPr>
          <p:cNvSpPr/>
          <p:nvPr/>
        </p:nvSpPr>
        <p:spPr>
          <a:xfrm>
            <a:off x="813248" y="2225681"/>
            <a:ext cx="1465938" cy="668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842E36C-03E9-A2B7-D8C8-7F5DAD335A03}"/>
              </a:ext>
            </a:extLst>
          </p:cNvPr>
          <p:cNvSpPr/>
          <p:nvPr/>
        </p:nvSpPr>
        <p:spPr>
          <a:xfrm>
            <a:off x="6510240" y="2224331"/>
            <a:ext cx="1465938" cy="66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30434BA-32CA-E140-8099-3A1F1D208A8B}"/>
              </a:ext>
            </a:extLst>
          </p:cNvPr>
          <p:cNvSpPr/>
          <p:nvPr/>
        </p:nvSpPr>
        <p:spPr>
          <a:xfrm>
            <a:off x="799677" y="4246221"/>
            <a:ext cx="1465938" cy="66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25D121-5E40-276B-6F05-BA7645DF28BC}"/>
              </a:ext>
            </a:extLst>
          </p:cNvPr>
          <p:cNvSpPr/>
          <p:nvPr/>
        </p:nvSpPr>
        <p:spPr>
          <a:xfrm>
            <a:off x="813248" y="5256490"/>
            <a:ext cx="1465938" cy="66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7C6301-E52E-296C-488C-BC8149E6D8B4}"/>
              </a:ext>
            </a:extLst>
          </p:cNvPr>
          <p:cNvSpPr/>
          <p:nvPr/>
        </p:nvSpPr>
        <p:spPr>
          <a:xfrm>
            <a:off x="6510240" y="1213611"/>
            <a:ext cx="1465938" cy="66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8FAA3D-B35F-0A6B-BDB4-F1AC9B5C74FF}"/>
              </a:ext>
            </a:extLst>
          </p:cNvPr>
          <p:cNvSpPr/>
          <p:nvPr/>
        </p:nvSpPr>
        <p:spPr>
          <a:xfrm>
            <a:off x="6510240" y="3235050"/>
            <a:ext cx="1465938" cy="6680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ADAB89-EF2C-57EF-BB75-DB50E33F8466}"/>
              </a:ext>
            </a:extLst>
          </p:cNvPr>
          <p:cNvSpPr/>
          <p:nvPr/>
        </p:nvSpPr>
        <p:spPr>
          <a:xfrm>
            <a:off x="799677" y="3235951"/>
            <a:ext cx="1465938" cy="668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923865-C07F-3BC4-7285-EA13B3450B62}"/>
              </a:ext>
            </a:extLst>
          </p:cNvPr>
          <p:cNvSpPr/>
          <p:nvPr/>
        </p:nvSpPr>
        <p:spPr>
          <a:xfrm>
            <a:off x="6510240" y="4245770"/>
            <a:ext cx="1465938" cy="668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A3E246-9B28-9F98-B2A4-D6DFA16AA0D9}"/>
              </a:ext>
            </a:extLst>
          </p:cNvPr>
          <p:cNvSpPr/>
          <p:nvPr/>
        </p:nvSpPr>
        <p:spPr>
          <a:xfrm>
            <a:off x="6510240" y="5256489"/>
            <a:ext cx="1465938" cy="668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D6A2A-13F3-46EB-6624-A5DF9CDC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293149"/>
            <a:ext cx="11043273" cy="608337"/>
          </a:xfrm>
        </p:spPr>
        <p:txBody>
          <a:bodyPr>
            <a:normAutofit fontScale="90000"/>
          </a:bodyPr>
          <a:lstStyle/>
          <a:p>
            <a:r>
              <a:rPr lang="en-US" dirty="0"/>
              <a:t>Embedded and usage-based Insurance, AI and Digitalization, Regulatory Changes, and Climate Risks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CE646B-9933-F5C3-4960-4D16C654C3FD}"/>
              </a:ext>
            </a:extLst>
          </p:cNvPr>
          <p:cNvSpPr/>
          <p:nvPr/>
        </p:nvSpPr>
        <p:spPr>
          <a:xfrm>
            <a:off x="1344816" y="1215411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Embedded</a:t>
            </a:r>
            <a:br>
              <a:rPr lang="en-US" sz="1200" b="1" dirty="0"/>
            </a:br>
            <a:r>
              <a:rPr lang="en-US" sz="1200" b="1" dirty="0"/>
              <a:t>insurance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2D6DB7-ECAE-FBB6-9A47-7314362AF988}"/>
              </a:ext>
            </a:extLst>
          </p:cNvPr>
          <p:cNvSpPr/>
          <p:nvPr/>
        </p:nvSpPr>
        <p:spPr>
          <a:xfrm>
            <a:off x="1344816" y="2225681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Usage-based insurance (UBI)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B99580-27C8-9F3B-4F93-3C292CC6BF5F}"/>
              </a:ext>
            </a:extLst>
          </p:cNvPr>
          <p:cNvSpPr/>
          <p:nvPr/>
        </p:nvSpPr>
        <p:spPr>
          <a:xfrm>
            <a:off x="7041808" y="2224331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Changing customer expectations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20DD3D-C998-B093-634C-86D7C7950F53}"/>
              </a:ext>
            </a:extLst>
          </p:cNvPr>
          <p:cNvSpPr/>
          <p:nvPr/>
        </p:nvSpPr>
        <p:spPr>
          <a:xfrm>
            <a:off x="1331245" y="4246221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Industry</a:t>
            </a:r>
            <a:br>
              <a:rPr lang="en-US" sz="1200" b="1" dirty="0"/>
            </a:br>
            <a:r>
              <a:rPr lang="en-US" sz="1200" b="1" dirty="0"/>
              <a:t>digitalization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C509B-6BDF-C430-084A-8A93968982AC}"/>
              </a:ext>
            </a:extLst>
          </p:cNvPr>
          <p:cNvSpPr/>
          <p:nvPr/>
        </p:nvSpPr>
        <p:spPr>
          <a:xfrm>
            <a:off x="1344816" y="5256490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The AI</a:t>
            </a:r>
            <a:br>
              <a:rPr lang="en-US" sz="1200" b="1" dirty="0"/>
            </a:br>
            <a:r>
              <a:rPr lang="en-US" sz="1200" b="1" dirty="0"/>
              <a:t>paradigm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3E0F3D-30A9-794B-615D-E030A1078F55}"/>
              </a:ext>
            </a:extLst>
          </p:cNvPr>
          <p:cNvSpPr/>
          <p:nvPr/>
        </p:nvSpPr>
        <p:spPr>
          <a:xfrm>
            <a:off x="7041808" y="1213611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Rise of</a:t>
            </a:r>
            <a:br>
              <a:rPr lang="en-US" sz="1200" b="1" dirty="0"/>
            </a:br>
            <a:r>
              <a:rPr lang="en-US" sz="1200" b="1" dirty="0"/>
              <a:t>digital insurers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5D0E2D-FA97-5155-1A93-B17314DC8BBF}"/>
              </a:ext>
            </a:extLst>
          </p:cNvPr>
          <p:cNvSpPr/>
          <p:nvPr/>
        </p:nvSpPr>
        <p:spPr>
          <a:xfrm>
            <a:off x="7041808" y="3235050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Industry</a:t>
            </a:r>
            <a:br>
              <a:rPr lang="en-US" sz="1200" b="1" dirty="0"/>
            </a:br>
            <a:r>
              <a:rPr lang="en-US" sz="1200" b="1" dirty="0"/>
              <a:t>consolidation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19785-EA04-7B5D-2ECD-F901D6BFACFC}"/>
              </a:ext>
            </a:extLst>
          </p:cNvPr>
          <p:cNvSpPr/>
          <p:nvPr/>
        </p:nvSpPr>
        <p:spPr>
          <a:xfrm>
            <a:off x="1331245" y="3235951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Micro-insurance</a:t>
            </a:r>
          </a:p>
        </p:txBody>
      </p:sp>
      <p:pic>
        <p:nvPicPr>
          <p:cNvPr id="12" name="Graphic 11" descr="Puzzle pieces outline">
            <a:extLst>
              <a:ext uri="{FF2B5EF4-FFF2-40B4-BE49-F238E27FC236}">
                <a16:creationId xmlns:a16="http://schemas.microsoft.com/office/drawing/2014/main" id="{1B15E2A6-352A-C73D-1CF2-9B14F3904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4494" y="3397142"/>
            <a:ext cx="343848" cy="343848"/>
          </a:xfrm>
          <a:prstGeom prst="rect">
            <a:avLst/>
          </a:prstGeom>
        </p:spPr>
      </p:pic>
      <p:pic>
        <p:nvPicPr>
          <p:cNvPr id="13" name="Graphic 12" descr="Rating Star outline">
            <a:extLst>
              <a:ext uri="{FF2B5EF4-FFF2-40B4-BE49-F238E27FC236}">
                <a16:creationId xmlns:a16="http://schemas.microsoft.com/office/drawing/2014/main" id="{E40965E5-942D-C28B-BE1B-59D84A280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4745" y="2386423"/>
            <a:ext cx="343848" cy="343848"/>
          </a:xfrm>
          <a:prstGeom prst="rect">
            <a:avLst/>
          </a:prstGeom>
        </p:spPr>
      </p:pic>
      <p:pic>
        <p:nvPicPr>
          <p:cNvPr id="14" name="Graphic 13" descr="Fast Forward outline">
            <a:extLst>
              <a:ext uri="{FF2B5EF4-FFF2-40B4-BE49-F238E27FC236}">
                <a16:creationId xmlns:a16="http://schemas.microsoft.com/office/drawing/2014/main" id="{F13FACC0-82CA-8E3B-B905-03A5142C2C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5064" y="1375703"/>
            <a:ext cx="343848" cy="343848"/>
          </a:xfrm>
          <a:prstGeom prst="rect">
            <a:avLst/>
          </a:prstGeom>
        </p:spPr>
      </p:pic>
      <p:pic>
        <p:nvPicPr>
          <p:cNvPr id="15" name="Graphic 14" descr="Artificial Intelligence outline">
            <a:extLst>
              <a:ext uri="{FF2B5EF4-FFF2-40B4-BE49-F238E27FC236}">
                <a16:creationId xmlns:a16="http://schemas.microsoft.com/office/drawing/2014/main" id="{F6028B61-9628-F1D1-7161-D8BD9CA3A9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278" y="5418581"/>
            <a:ext cx="343848" cy="343848"/>
          </a:xfrm>
          <a:prstGeom prst="rect">
            <a:avLst/>
          </a:prstGeom>
        </p:spPr>
      </p:pic>
      <p:pic>
        <p:nvPicPr>
          <p:cNvPr id="16" name="Graphic 15" descr="Binary outline">
            <a:extLst>
              <a:ext uri="{FF2B5EF4-FFF2-40B4-BE49-F238E27FC236}">
                <a16:creationId xmlns:a16="http://schemas.microsoft.com/office/drawing/2014/main" id="{3DEAC6F3-BED1-62D8-F629-220089549F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1278" y="4407862"/>
            <a:ext cx="343848" cy="343848"/>
          </a:xfrm>
          <a:prstGeom prst="rect">
            <a:avLst/>
          </a:prstGeom>
        </p:spPr>
      </p:pic>
      <p:pic>
        <p:nvPicPr>
          <p:cNvPr id="17" name="Graphic 16" descr="Germ outline">
            <a:extLst>
              <a:ext uri="{FF2B5EF4-FFF2-40B4-BE49-F238E27FC236}">
                <a16:creationId xmlns:a16="http://schemas.microsoft.com/office/drawing/2014/main" id="{08D2C616-18ED-E587-1779-3CAC990763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1278" y="3397143"/>
            <a:ext cx="343848" cy="343848"/>
          </a:xfrm>
          <a:prstGeom prst="rect">
            <a:avLst/>
          </a:prstGeom>
        </p:spPr>
      </p:pic>
      <p:pic>
        <p:nvPicPr>
          <p:cNvPr id="18" name="Graphic 17" descr="Pocket knife outline">
            <a:extLst>
              <a:ext uri="{FF2B5EF4-FFF2-40B4-BE49-F238E27FC236}">
                <a16:creationId xmlns:a16="http://schemas.microsoft.com/office/drawing/2014/main" id="{B00EB83B-80DE-4549-127B-43E19BEFCB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1278" y="2386423"/>
            <a:ext cx="343848" cy="343848"/>
          </a:xfrm>
          <a:prstGeom prst="rect">
            <a:avLst/>
          </a:prstGeom>
        </p:spPr>
      </p:pic>
      <p:pic>
        <p:nvPicPr>
          <p:cNvPr id="19" name="Graphic 18" descr="Packing Box Open outline">
            <a:extLst>
              <a:ext uri="{FF2B5EF4-FFF2-40B4-BE49-F238E27FC236}">
                <a16:creationId xmlns:a16="http://schemas.microsoft.com/office/drawing/2014/main" id="{A529E54B-4449-3D18-6419-2B77838FF8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1278" y="1375703"/>
            <a:ext cx="343848" cy="3438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C5D9851-2921-3930-07DE-C6A1BA42A267}"/>
              </a:ext>
            </a:extLst>
          </p:cNvPr>
          <p:cNvSpPr/>
          <p:nvPr/>
        </p:nvSpPr>
        <p:spPr>
          <a:xfrm>
            <a:off x="7041808" y="4245770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Regulatory changes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2B6813-DC01-D62E-06E1-C6859ACD0672}"/>
              </a:ext>
            </a:extLst>
          </p:cNvPr>
          <p:cNvSpPr/>
          <p:nvPr/>
        </p:nvSpPr>
        <p:spPr>
          <a:xfrm>
            <a:off x="7041808" y="5256489"/>
            <a:ext cx="1465938" cy="668033"/>
          </a:xfrm>
          <a:prstGeom prst="rect">
            <a:avLst/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Climate risks and sustainability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461BC0-009C-329F-31F4-633FEF1BB3FA}"/>
              </a:ext>
            </a:extLst>
          </p:cNvPr>
          <p:cNvSpPr txBox="1"/>
          <p:nvPr/>
        </p:nvSpPr>
        <p:spPr>
          <a:xfrm>
            <a:off x="2865288" y="1234613"/>
            <a:ext cx="3057247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Insurance built into non-insurance products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Offered at purchase or interaction points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Enabled by insurer-non-insurer partnerships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69B925-464D-1D75-0453-696E7175AB69}"/>
              </a:ext>
            </a:extLst>
          </p:cNvPr>
          <p:cNvSpPr txBox="1"/>
          <p:nvPr/>
        </p:nvSpPr>
        <p:spPr>
          <a:xfrm>
            <a:off x="2865288" y="2230052"/>
            <a:ext cx="2858475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Premiums based on real-time usage data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Uses IoT or telematics for tracking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Matches coverage to individual risk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4181E0-9CFB-45C6-A993-7802E210FFFB}"/>
              </a:ext>
            </a:extLst>
          </p:cNvPr>
          <p:cNvSpPr txBox="1"/>
          <p:nvPr/>
        </p:nvSpPr>
        <p:spPr>
          <a:xfrm>
            <a:off x="2865288" y="3272629"/>
            <a:ext cx="2858475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Low-cost coverage for small risks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Targets underserved, low-income groups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Delivered via mobile or digital platforms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500E0E-F5A6-6D7A-B85F-C48D03641ABF}"/>
              </a:ext>
            </a:extLst>
          </p:cNvPr>
          <p:cNvSpPr txBox="1"/>
          <p:nvPr/>
        </p:nvSpPr>
        <p:spPr>
          <a:xfrm>
            <a:off x="2842710" y="4252515"/>
            <a:ext cx="3174267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Digital tools modernizing insurance operations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Includes AI, cloud, and blockchain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Improves underwriting and customer service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EACB3-AFAB-36FE-5F8C-3E7627ACAB77}"/>
              </a:ext>
            </a:extLst>
          </p:cNvPr>
          <p:cNvSpPr txBox="1"/>
          <p:nvPr/>
        </p:nvSpPr>
        <p:spPr>
          <a:xfrm>
            <a:off x="2865288" y="5267778"/>
            <a:ext cx="2925801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AI applied to insurance processes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Covers analytics, underwriting, and claims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Big data, machine learning and NLP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851D35-FC8F-4652-7DC4-C0C0187146F7}"/>
              </a:ext>
            </a:extLst>
          </p:cNvPr>
          <p:cNvSpPr txBox="1"/>
          <p:nvPr/>
        </p:nvSpPr>
        <p:spPr>
          <a:xfrm>
            <a:off x="8547108" y="1234613"/>
            <a:ext cx="3092513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Fully online insurers via platforms/apps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Focus on flexible, customer-centric solutions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Offer personalized, on-demand products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1E94DC-9DEA-1B72-7140-791FAABC2657}"/>
              </a:ext>
            </a:extLst>
          </p:cNvPr>
          <p:cNvSpPr txBox="1"/>
          <p:nvPr/>
        </p:nvSpPr>
        <p:spPr>
          <a:xfrm>
            <a:off x="8547108" y="2230052"/>
            <a:ext cx="3222357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Demand for transparent insurance experiences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Focus on personalized, tailored services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Expect seamless digital/physical access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AD7B14-1259-CC03-07C6-887406546D0C}"/>
              </a:ext>
            </a:extLst>
          </p:cNvPr>
          <p:cNvSpPr txBox="1"/>
          <p:nvPr/>
        </p:nvSpPr>
        <p:spPr>
          <a:xfrm>
            <a:off x="8547108" y="3272629"/>
            <a:ext cx="2949846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Mergers/acquisitions of insurance firms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Forms larger, market-dominant companies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Expands product and operational scope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AA7FBC-E252-F19C-63D5-1D270BF3D6B8}"/>
              </a:ext>
            </a:extLst>
          </p:cNvPr>
          <p:cNvSpPr txBox="1"/>
          <p:nvPr/>
        </p:nvSpPr>
        <p:spPr>
          <a:xfrm>
            <a:off x="8547108" y="4252515"/>
            <a:ext cx="3164649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New laws shaping insurance practices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Includes data privacy and rights, and AI usage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Addresses climate risk reporting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97A38B-15C9-DF0F-55AC-454920997A35}"/>
              </a:ext>
            </a:extLst>
          </p:cNvPr>
          <p:cNvSpPr txBox="1"/>
          <p:nvPr/>
        </p:nvSpPr>
        <p:spPr>
          <a:xfrm>
            <a:off x="8547108" y="5267778"/>
            <a:ext cx="2925801" cy="6565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Focus on environmental risks in coverage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Assesses climate-related challenges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Integrates </a:t>
            </a:r>
            <a:r>
              <a:rPr lang="en-US" sz="1000" dirty="0" err="1">
                <a:latin typeface="Inter" panose="02000503000000020004" pitchFamily="2" charset="0"/>
                <a:ea typeface="Inter" panose="02000503000000020004" pitchFamily="2" charset="0"/>
              </a:rPr>
              <a:t>ESG</a:t>
            </a:r>
            <a:r>
              <a:rPr lang="en-US" sz="1000" dirty="0">
                <a:latin typeface="Inter" panose="02000503000000020004" pitchFamily="2" charset="0"/>
                <a:ea typeface="Inter" panose="02000503000000020004" pitchFamily="2" charset="0"/>
              </a:rPr>
              <a:t> principles</a:t>
            </a:r>
          </a:p>
        </p:txBody>
      </p:sp>
      <p:pic>
        <p:nvPicPr>
          <p:cNvPr id="46" name="Graphic 45" descr="Earth outline">
            <a:extLst>
              <a:ext uri="{FF2B5EF4-FFF2-40B4-BE49-F238E27FC236}">
                <a16:creationId xmlns:a16="http://schemas.microsoft.com/office/drawing/2014/main" id="{81AE8CE2-C4EB-3A8E-F8F5-0673A24670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03224" y="5418581"/>
            <a:ext cx="345600" cy="345600"/>
          </a:xfrm>
          <a:prstGeom prst="rect">
            <a:avLst/>
          </a:prstGeom>
        </p:spPr>
      </p:pic>
      <p:pic>
        <p:nvPicPr>
          <p:cNvPr id="48" name="Graphic 47" descr="Gavel outline">
            <a:extLst>
              <a:ext uri="{FF2B5EF4-FFF2-40B4-BE49-F238E27FC236}">
                <a16:creationId xmlns:a16="http://schemas.microsoft.com/office/drawing/2014/main" id="{12103BB5-F3CF-9BB5-C74B-8191A8C957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92993" y="4406110"/>
            <a:ext cx="345600" cy="3456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89986D-2B36-4CD4-502A-9DA82A63F084}"/>
              </a:ext>
            </a:extLst>
          </p:cNvPr>
          <p:cNvSpPr txBox="1"/>
          <p:nvPr/>
        </p:nvSpPr>
        <p:spPr>
          <a:xfrm rot="16200000">
            <a:off x="103631" y="2427542"/>
            <a:ext cx="9781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PRODUCTS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7EB3FA-C8DC-DDF5-E489-463B4FEA8AE0}"/>
              </a:ext>
            </a:extLst>
          </p:cNvPr>
          <p:cNvSpPr txBox="1"/>
          <p:nvPr/>
        </p:nvSpPr>
        <p:spPr>
          <a:xfrm rot="16200000">
            <a:off x="-3770" y="4970624"/>
            <a:ext cx="1192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TECHNOLOGY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E959E2-3943-E542-13F5-86D785CE07CC}"/>
              </a:ext>
            </a:extLst>
          </p:cNvPr>
          <p:cNvSpPr txBox="1"/>
          <p:nvPr/>
        </p:nvSpPr>
        <p:spPr>
          <a:xfrm rot="16200000">
            <a:off x="5823689" y="2427542"/>
            <a:ext cx="9172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INDUSTRY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6B9F4F-F832-6C46-B179-7DD025262F9F}"/>
              </a:ext>
            </a:extLst>
          </p:cNvPr>
          <p:cNvSpPr txBox="1"/>
          <p:nvPr/>
        </p:nvSpPr>
        <p:spPr>
          <a:xfrm rot="16200000">
            <a:off x="5814074" y="497062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Inter" panose="02000503000000020004" pitchFamily="2" charset="0"/>
                <a:ea typeface="Inter" panose="02000503000000020004" pitchFamily="2" charset="0"/>
              </a:rPr>
              <a:t>EXTERNAL</a:t>
            </a:r>
          </a:p>
        </p:txBody>
      </p:sp>
    </p:spTree>
    <p:extLst>
      <p:ext uri="{BB962C8B-B14F-4D97-AF65-F5344CB8AC3E}">
        <p14:creationId xmlns:p14="http://schemas.microsoft.com/office/powerpoint/2010/main" val="797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330AD-C304-1BBE-F663-905680FDB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719FAC-1D4A-A3BA-73F0-DFD58F91000D}"/>
              </a:ext>
            </a:extLst>
          </p:cNvPr>
          <p:cNvSpPr txBox="1"/>
          <p:nvPr/>
        </p:nvSpPr>
        <p:spPr>
          <a:xfrm>
            <a:off x="374755" y="2824813"/>
            <a:ext cx="56092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5000" dirty="0">
                <a:latin typeface="Inter ExtraLight" panose="02000503000000020004" pitchFamily="2" charset="0"/>
                <a:ea typeface="Inter ExtraLight" panose="02000503000000020004" pitchFamily="2" charset="0"/>
              </a:rPr>
              <a:t>AI IN INSURANCE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2D8B2B-EFF8-634B-8225-9A82446A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4388555"/>
            <a:ext cx="2144889" cy="21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68D9-3963-EA47-BAF9-323562DD7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C8789DC-010D-FE4A-938F-1C1C51021715}"/>
              </a:ext>
            </a:extLst>
          </p:cNvPr>
          <p:cNvSpPr/>
          <p:nvPr/>
        </p:nvSpPr>
        <p:spPr>
          <a:xfrm>
            <a:off x="241160" y="1065644"/>
            <a:ext cx="11816862" cy="2661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GENERIC USE CASES FOR GEN-AI IN INSURANCE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CA6BC-761E-D7F2-90CB-55BC337E72A5}"/>
              </a:ext>
            </a:extLst>
          </p:cNvPr>
          <p:cNvSpPr txBox="1"/>
          <p:nvPr/>
        </p:nvSpPr>
        <p:spPr>
          <a:xfrm>
            <a:off x="8714867" y="2270897"/>
            <a:ext cx="1673871" cy="1169551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Risk assessment and management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Fraud detection and prevention￼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Predictive analytics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868C52-D92C-9BC8-D675-46606773A015}"/>
              </a:ext>
            </a:extLst>
          </p:cNvPr>
          <p:cNvSpPr txBox="1"/>
          <p:nvPr/>
        </p:nvSpPr>
        <p:spPr>
          <a:xfrm>
            <a:off x="3693254" y="2270897"/>
            <a:ext cx="1673871" cy="1354217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Chatbots and virtual assistants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Policy administration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Personalized recommendations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4AE9F-AAEF-26DF-4AEE-2518A777A4E9}"/>
              </a:ext>
            </a:extLst>
          </p:cNvPr>
          <p:cNvSpPr txBox="1"/>
          <p:nvPr/>
        </p:nvSpPr>
        <p:spPr>
          <a:xfrm>
            <a:off x="2019383" y="2270897"/>
            <a:ext cx="1673871" cy="984885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Document analytics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Data extraction and processing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Identity verification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E4BB3-6418-23A0-2EE2-294AB40EF5D5}"/>
              </a:ext>
            </a:extLst>
          </p:cNvPr>
          <p:cNvSpPr txBox="1"/>
          <p:nvPr/>
        </p:nvSpPr>
        <p:spPr>
          <a:xfrm>
            <a:off x="10388736" y="2270897"/>
            <a:ext cx="1673871" cy="1354217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Regulatory compliance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Real-time auditing of financial activities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Anomaly detection (process deviations)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61EBC-A73E-FD80-2A22-EFA8967DFB76}"/>
              </a:ext>
            </a:extLst>
          </p:cNvPr>
          <p:cNvSpPr txBox="1"/>
          <p:nvPr/>
        </p:nvSpPr>
        <p:spPr>
          <a:xfrm>
            <a:off x="7040996" y="2270897"/>
            <a:ext cx="1673871" cy="1354217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Software development assistance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Documentation of legacy software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Process automation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418FF-D0C0-148E-6BBA-C96837404D60}"/>
              </a:ext>
            </a:extLst>
          </p:cNvPr>
          <p:cNvSpPr txBox="1"/>
          <p:nvPr/>
        </p:nvSpPr>
        <p:spPr>
          <a:xfrm>
            <a:off x="345512" y="2270897"/>
            <a:ext cx="1673871" cy="1169551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Lead generation, segmentation, and scoring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Content creation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Automated outreach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180F14-9944-1392-067C-BC465903B618}"/>
              </a:ext>
            </a:extLst>
          </p:cNvPr>
          <p:cNvSpPr txBox="1"/>
          <p:nvPr/>
        </p:nvSpPr>
        <p:spPr>
          <a:xfrm>
            <a:off x="5367125" y="2270897"/>
            <a:ext cx="1673871" cy="1169551"/>
          </a:xfrm>
          <a:prstGeom prst="rect">
            <a:avLst/>
          </a:prstGeom>
          <a:noFill/>
        </p:spPr>
        <p:txBody>
          <a:bodyPr wrap="square" lIns="36000" rIns="90000" rtlCol="0" anchor="t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Decision support / </a:t>
            </a:r>
            <a:r>
              <a:rPr lang="en-US" sz="1200" dirty="0" err="1"/>
              <a:t>STP</a:t>
            </a:r>
            <a:endParaRPr lang="en-US" sz="12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Claims processing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Underwriting automation </a:t>
            </a:r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83F1F98-C5CE-776F-6FA6-75DED9574C43}"/>
              </a:ext>
            </a:extLst>
          </p:cNvPr>
          <p:cNvSpPr/>
          <p:nvPr/>
        </p:nvSpPr>
        <p:spPr>
          <a:xfrm>
            <a:off x="8714867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Data analytics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4C3FFBAF-E734-95F4-69ED-B28506F3A0DB}"/>
              </a:ext>
            </a:extLst>
          </p:cNvPr>
          <p:cNvSpPr/>
          <p:nvPr/>
        </p:nvSpPr>
        <p:spPr>
          <a:xfrm>
            <a:off x="10389420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Compliance and audit</a:t>
            </a:r>
          </a:p>
        </p:txBody>
      </p:sp>
      <p:sp>
        <p:nvSpPr>
          <p:cNvPr id="35" name="Down Arrow 34">
            <a:extLst>
              <a:ext uri="{FF2B5EF4-FFF2-40B4-BE49-F238E27FC236}">
                <a16:creationId xmlns:a16="http://schemas.microsoft.com/office/drawing/2014/main" id="{9D11BE2C-1B40-A873-C6E2-8761AC3563B8}"/>
              </a:ext>
            </a:extLst>
          </p:cNvPr>
          <p:cNvSpPr/>
          <p:nvPr/>
        </p:nvSpPr>
        <p:spPr>
          <a:xfrm>
            <a:off x="5367125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Operations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78DCC5D6-5725-ADCC-A6D6-B80EEA654138}"/>
              </a:ext>
            </a:extLst>
          </p:cNvPr>
          <p:cNvSpPr/>
          <p:nvPr/>
        </p:nvSpPr>
        <p:spPr>
          <a:xfrm>
            <a:off x="7041678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Technology and development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70916C54-89F4-B484-60B6-DB335D6FF0DD}"/>
              </a:ext>
            </a:extLst>
          </p:cNvPr>
          <p:cNvSpPr/>
          <p:nvPr/>
        </p:nvSpPr>
        <p:spPr>
          <a:xfrm>
            <a:off x="2019383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Document &amp; data management</a:t>
            </a:r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47E2FD67-232F-BE7D-6254-7BBBC33DA815}"/>
              </a:ext>
            </a:extLst>
          </p:cNvPr>
          <p:cNvSpPr/>
          <p:nvPr/>
        </p:nvSpPr>
        <p:spPr>
          <a:xfrm>
            <a:off x="3693936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Customer</a:t>
            </a:r>
            <a:br>
              <a:rPr lang="en-US" sz="1200" b="1" dirty="0"/>
            </a:br>
            <a:r>
              <a:rPr lang="en-US" sz="1200" b="1" dirty="0"/>
              <a:t>service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A9728B17-6FD1-484B-5F9F-8150C92C121E}"/>
              </a:ext>
            </a:extLst>
          </p:cNvPr>
          <p:cNvSpPr/>
          <p:nvPr/>
        </p:nvSpPr>
        <p:spPr>
          <a:xfrm>
            <a:off x="341308" y="1388532"/>
            <a:ext cx="1503455" cy="736755"/>
          </a:xfrm>
          <a:prstGeom prst="downArrow">
            <a:avLst>
              <a:gd name="adj1" fmla="val 100000"/>
              <a:gd name="adj2" fmla="val 19190"/>
            </a:avLst>
          </a:prstGeom>
          <a:solidFill>
            <a:srgbClr val="2F5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Marketing and sales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BE7827-5ECD-C1CC-018F-B32A3AC6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</a:t>
            </a:r>
            <a:r>
              <a:rPr lang="en-US" b="1" dirty="0"/>
              <a:t>plenty of use cases </a:t>
            </a:r>
            <a:r>
              <a:rPr lang="en-US" dirty="0"/>
              <a:t>for AI in insurance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67111-4B5A-C7C3-15BE-E070C651A3B5}"/>
              </a:ext>
            </a:extLst>
          </p:cNvPr>
          <p:cNvSpPr txBox="1"/>
          <p:nvPr/>
        </p:nvSpPr>
        <p:spPr>
          <a:xfrm>
            <a:off x="1906493" y="4250738"/>
            <a:ext cx="373682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AI CLAIMS DECISION SUPPORT </a:t>
            </a: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1100" dirty="0"/>
              <a:t>The AI model is trained on historical claims data and administrative rules, analyzing incoming claims in real-time, recommending how to proceed with the specific claim; proceed, seek more information, or stop for investigation for investigation</a:t>
            </a:r>
          </a:p>
          <a:p>
            <a:pPr>
              <a:spcAft>
                <a:spcPts val="600"/>
              </a:spcAft>
            </a:pPr>
            <a:r>
              <a:rPr lang="en-US" sz="1100" dirty="0"/>
              <a:t>Tangible benefits are reduced claims handling time and significant claims costs reductions</a:t>
            </a:r>
          </a:p>
          <a:p>
            <a:pPr>
              <a:spcAft>
                <a:spcPts val="600"/>
              </a:spcAft>
            </a:pPr>
            <a:r>
              <a:rPr lang="en-US" sz="1100" dirty="0"/>
              <a:t>Claims with no flags can be fast-tracked for straight through processing (</a:t>
            </a:r>
            <a:r>
              <a:rPr lang="en-US" sz="1100" dirty="0" err="1"/>
              <a:t>STP</a:t>
            </a:r>
            <a:r>
              <a:rPr lang="en-US" sz="11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91AE-9DC1-0BCA-0B72-ED3AE8FB54F1}"/>
              </a:ext>
            </a:extLst>
          </p:cNvPr>
          <p:cNvSpPr txBox="1"/>
          <p:nvPr/>
        </p:nvSpPr>
        <p:spPr>
          <a:xfrm>
            <a:off x="572847" y="4333791"/>
            <a:ext cx="1309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10%</a:t>
            </a:r>
          </a:p>
          <a:p>
            <a:pPr algn="l"/>
            <a:r>
              <a:rPr lang="en-US" sz="1200" i="1" dirty="0">
                <a:latin typeface="Inter" panose="02000503000000020004" pitchFamily="2" charset="0"/>
                <a:ea typeface="Inter" panose="02000503000000020004" pitchFamily="2" charset="0"/>
              </a:rPr>
              <a:t>Claims costs reductions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DAD6FE-AB57-4E1C-3ADA-85560C15E788}"/>
              </a:ext>
            </a:extLst>
          </p:cNvPr>
          <p:cNvSpPr txBox="1"/>
          <p:nvPr/>
        </p:nvSpPr>
        <p:spPr>
          <a:xfrm>
            <a:off x="572847" y="5383658"/>
            <a:ext cx="1309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30%</a:t>
            </a:r>
          </a:p>
          <a:p>
            <a:pPr algn="l"/>
            <a:r>
              <a:rPr lang="en-US" sz="1200" i="1" dirty="0">
                <a:latin typeface="Inter" panose="02000503000000020004" pitchFamily="2" charset="0"/>
                <a:ea typeface="Inter" panose="02000503000000020004" pitchFamily="2" charset="0"/>
              </a:rPr>
              <a:t>Operational efficiencies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D1B97-DD48-E66D-F733-4DEF8CACA4F7}"/>
              </a:ext>
            </a:extLst>
          </p:cNvPr>
          <p:cNvSpPr txBox="1"/>
          <p:nvPr/>
        </p:nvSpPr>
        <p:spPr>
          <a:xfrm>
            <a:off x="7927489" y="4250738"/>
            <a:ext cx="37368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DOCUMENT RETRIEVAL AND VALIDATION</a:t>
            </a: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1100" dirty="0"/>
              <a:t>Guides partners and customers in submitting required documents, verifies completeness, and ensures content consistency. Escalates unresolved cases to </a:t>
            </a:r>
            <a:r>
              <a:rPr lang="en-US" sz="1100" dirty="0" err="1"/>
              <a:t>huimans</a:t>
            </a:r>
            <a:endParaRPr lang="en-US" sz="1100" dirty="0"/>
          </a:p>
          <a:p>
            <a:pPr>
              <a:spcAft>
                <a:spcPts val="600"/>
              </a:spcAft>
            </a:pPr>
            <a:r>
              <a:rPr lang="en-US" sz="1100" dirty="0"/>
              <a:t>Checks claims against policy terms, conditions, and predefined rules. Can approve compliant claims and flags rule violations for investigation</a:t>
            </a:r>
          </a:p>
          <a:p>
            <a:pPr>
              <a:spcAft>
                <a:spcPts val="600"/>
              </a:spcAft>
            </a:pPr>
            <a:r>
              <a:rPr lang="en-US" sz="1100" dirty="0"/>
              <a:t>Besides improving operations, the insurer’s data quality is improved significantly too, eliminating the risk of human errors in data entries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A513C-1660-2B59-F06A-051C380AD874}"/>
              </a:ext>
            </a:extLst>
          </p:cNvPr>
          <p:cNvSpPr txBox="1"/>
          <p:nvPr/>
        </p:nvSpPr>
        <p:spPr>
          <a:xfrm>
            <a:off x="6593843" y="4333791"/>
            <a:ext cx="1309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÷70%</a:t>
            </a:r>
          </a:p>
          <a:p>
            <a:pPr algn="l"/>
            <a:r>
              <a:rPr lang="en-US" sz="1200" i="1" dirty="0">
                <a:latin typeface="Inter" panose="02000503000000020004" pitchFamily="2" charset="0"/>
                <a:ea typeface="Inter" panose="02000503000000020004" pitchFamily="2" charset="0"/>
              </a:rPr>
              <a:t>Turn-around-time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30370-36DB-E1C9-C315-FA930ADE072E}"/>
              </a:ext>
            </a:extLst>
          </p:cNvPr>
          <p:cNvSpPr txBox="1"/>
          <p:nvPr/>
        </p:nvSpPr>
        <p:spPr>
          <a:xfrm>
            <a:off x="6593843" y="5383658"/>
            <a:ext cx="1309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25%</a:t>
            </a:r>
          </a:p>
          <a:p>
            <a:pPr algn="l"/>
            <a:r>
              <a:rPr lang="en-US" sz="1200" i="1" dirty="0">
                <a:latin typeface="Inter" panose="02000503000000020004" pitchFamily="2" charset="0"/>
                <a:ea typeface="Inter" panose="02000503000000020004" pitchFamily="2" charset="0"/>
              </a:rPr>
              <a:t>Operational efficiencies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CB508B-CC6F-8BD6-1435-A3691E8770FE}"/>
              </a:ext>
            </a:extLst>
          </p:cNvPr>
          <p:cNvCxnSpPr>
            <a:cxnSpLocks/>
          </p:cNvCxnSpPr>
          <p:nvPr/>
        </p:nvCxnSpPr>
        <p:spPr>
          <a:xfrm>
            <a:off x="241160" y="4035273"/>
            <a:ext cx="11816862" cy="0"/>
          </a:xfrm>
          <a:prstGeom prst="line">
            <a:avLst/>
          </a:prstGeom>
          <a:ln>
            <a:solidFill>
              <a:srgbClr val="2F59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0AC5479-031B-BDC5-91BF-8E1420B091B0}"/>
              </a:ext>
            </a:extLst>
          </p:cNvPr>
          <p:cNvSpPr txBox="1"/>
          <p:nvPr/>
        </p:nvSpPr>
        <p:spPr>
          <a:xfrm>
            <a:off x="4292352" y="3893839"/>
            <a:ext cx="37144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REAL-LIFE AI IMPLEMENTATIONS (EXAMPLES)</a:t>
            </a:r>
          </a:p>
        </p:txBody>
      </p:sp>
    </p:spTree>
    <p:extLst>
      <p:ext uri="{BB962C8B-B14F-4D97-AF65-F5344CB8AC3E}">
        <p14:creationId xmlns:p14="http://schemas.microsoft.com/office/powerpoint/2010/main" val="19187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B714362-8C45-F52A-B56B-0B19E0A00E69}"/>
              </a:ext>
            </a:extLst>
          </p:cNvPr>
          <p:cNvSpPr/>
          <p:nvPr/>
        </p:nvSpPr>
        <p:spPr>
          <a:xfrm>
            <a:off x="471693" y="1408777"/>
            <a:ext cx="5251773" cy="45842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959AE-B142-AABC-8C4F-EB290B25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Only 25% of insurers </a:t>
            </a:r>
            <a:r>
              <a:rPr lang="en-US" dirty="0"/>
              <a:t>have deployed AI tools in production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A7231A-D32C-DA05-D5B9-01380841F69D}"/>
              </a:ext>
            </a:extLst>
          </p:cNvPr>
          <p:cNvGraphicFramePr/>
          <p:nvPr/>
        </p:nvGraphicFramePr>
        <p:xfrm>
          <a:off x="596347" y="1457815"/>
          <a:ext cx="4923919" cy="2267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733AE6F-1FC1-8544-A60F-5D7EE62D8C10}"/>
              </a:ext>
            </a:extLst>
          </p:cNvPr>
          <p:cNvSpPr txBox="1"/>
          <p:nvPr/>
        </p:nvSpPr>
        <p:spPr>
          <a:xfrm>
            <a:off x="596347" y="3651259"/>
            <a:ext cx="1443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rPr>
              <a:t>Source: </a:t>
            </a: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Vellum 2025</a:t>
            </a:r>
            <a:endParaRPr lang="en-US" sz="1000" dirty="0">
              <a:solidFill>
                <a:schemeClr val="tx1">
                  <a:lumMod val="95000"/>
                  <a:lumOff val="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FA98D82-1640-B924-A06B-55C309C347F0}"/>
              </a:ext>
            </a:extLst>
          </p:cNvPr>
          <p:cNvGraphicFramePr>
            <a:graphicFrameLocks noGrp="1"/>
          </p:cNvGraphicFramePr>
          <p:nvPr/>
        </p:nvGraphicFramePr>
        <p:xfrm>
          <a:off x="6236088" y="1173554"/>
          <a:ext cx="5597378" cy="4819460"/>
        </p:xfrm>
        <a:graphic>
          <a:graphicData uri="http://schemas.openxmlformats.org/drawingml/2006/table">
            <a:tbl>
              <a:tblPr/>
              <a:tblGrid>
                <a:gridCol w="2490223">
                  <a:extLst>
                    <a:ext uri="{9D8B030D-6E8A-4147-A177-3AD203B41FA5}">
                      <a16:colId xmlns:a16="http://schemas.microsoft.com/office/drawing/2014/main" val="4179995100"/>
                    </a:ext>
                  </a:extLst>
                </a:gridCol>
                <a:gridCol w="3107155">
                  <a:extLst>
                    <a:ext uri="{9D8B030D-6E8A-4147-A177-3AD203B41FA5}">
                      <a16:colId xmlns:a16="http://schemas.microsoft.com/office/drawing/2014/main" val="2403840527"/>
                    </a:ext>
                  </a:extLst>
                </a:gridCol>
              </a:tblGrid>
              <a:tr h="151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BARRIERS TO AI ADOPTION</a:t>
                      </a:r>
                      <a:endParaRPr lang="en-US" sz="1200" dirty="0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2F5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endParaRPr lang="en-US" sz="1200" dirty="0"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2F5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16719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Legacy IT systems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5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Outdated infrastructure slows AI integration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Incompatible with modern tools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Causes inconsistent customer experiences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2F5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435339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Data quality and accessibility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Siloed data reduces AI accuracy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Poor-quality data hinders insights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Fragmented systems limit accessibility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224161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Regulatory compliance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Uncertain AI laws create hesitation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Privacy rules complicate usage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Fairness standards add complexity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887223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Lack of skilled personnel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Shortage of AI experts delays projects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Limited in-house skills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Training gaps slow adoption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131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High implementation costs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Expensive hardware and software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High talent acquisition costs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Long-term ROI hard to justify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767508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Cultural resistance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Fear of job loss drives pushback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Preference for traditional methods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Conservative culture resists change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2802302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Integration with existing processes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Complex to align with workflows-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Legacy systems resist updates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Standardization challenges persist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778253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Ethical concerns (bias and fairness)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Risk of biased AI outcomes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Unfair treatment concerns grow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Regulatory scrutiny increases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919761"/>
                  </a:ext>
                </a:extLst>
              </a:tr>
              <a:tr h="443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Data security concerns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2F5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Sensitive data breach risks rise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Privacy violations threaten trust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10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Cyberattacks target AI systems</a:t>
                      </a:r>
                    </a:p>
                  </a:txBody>
                  <a:tcPr marL="52178" marR="52178" marT="26089" marB="2608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2F59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9904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DDB6ACA-DDDA-5638-8E45-23ECBE57C114}"/>
              </a:ext>
            </a:extLst>
          </p:cNvPr>
          <p:cNvSpPr txBox="1"/>
          <p:nvPr/>
        </p:nvSpPr>
        <p:spPr>
          <a:xfrm>
            <a:off x="596347" y="1150976"/>
            <a:ext cx="4273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WHERE ARE YOU IN THE AI DEVELOPMENT PROCESS?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BFFAC0-136D-595C-CA23-38B99EAC1EE2}"/>
              </a:ext>
            </a:extLst>
          </p:cNvPr>
          <p:cNvSpPr txBox="1"/>
          <p:nvPr/>
        </p:nvSpPr>
        <p:spPr>
          <a:xfrm>
            <a:off x="596349" y="4539791"/>
            <a:ext cx="4923917" cy="1251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Aft>
                <a:spcPts val="4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In effect,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only 25% of companies have deployed AI in production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. A large share of companies risks being left behind, and the time to begin actively working with AI across the insurance value chain is now</a:t>
            </a:r>
          </a:p>
          <a:p>
            <a:pPr algn="l">
              <a:spcAft>
                <a:spcPts val="4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 first important step is to understand the industry’s main barriers to AI adoption</a:t>
            </a: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BE91C5D9-450C-87E1-88EC-2F38660F1A30}"/>
              </a:ext>
            </a:extLst>
          </p:cNvPr>
          <p:cNvSpPr/>
          <p:nvPr/>
        </p:nvSpPr>
        <p:spPr>
          <a:xfrm rot="5400000">
            <a:off x="3135081" y="3713185"/>
            <a:ext cx="151115" cy="948266"/>
          </a:xfrm>
          <a:prstGeom prst="chevron">
            <a:avLst>
              <a:gd name="adj" fmla="val 10000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781CE3F9-F3F3-B66B-DCEE-D0ED15021142}"/>
              </a:ext>
            </a:extLst>
          </p:cNvPr>
          <p:cNvSpPr/>
          <p:nvPr/>
        </p:nvSpPr>
        <p:spPr>
          <a:xfrm rot="5400000">
            <a:off x="5061301" y="5067507"/>
            <a:ext cx="1572686" cy="27832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8F45D-4DCC-EFC9-4FEE-10249530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insurers are </a:t>
            </a:r>
            <a:r>
              <a:rPr lang="en-US" b="1" dirty="0"/>
              <a:t>playing it safe </a:t>
            </a:r>
            <a:r>
              <a:rPr lang="en-US" dirty="0"/>
              <a:t>by implementing simple AI solutions, but 24% are yet to see IMPACT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19BCCC-78D4-2F2C-4CDD-8354E3FE27C1}"/>
              </a:ext>
            </a:extLst>
          </p:cNvPr>
          <p:cNvGraphicFramePr/>
          <p:nvPr/>
        </p:nvGraphicFramePr>
        <p:xfrm>
          <a:off x="596348" y="1503747"/>
          <a:ext cx="5217430" cy="2611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C56921-1DF2-39F3-995D-A0DBA6E7B703}"/>
              </a:ext>
            </a:extLst>
          </p:cNvPr>
          <p:cNvSpPr txBox="1"/>
          <p:nvPr/>
        </p:nvSpPr>
        <p:spPr>
          <a:xfrm>
            <a:off x="10632279" y="6497117"/>
            <a:ext cx="1443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Source: </a:t>
            </a:r>
            <a:r>
              <a:rPr lang="en-US" sz="10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Vellum 2025</a:t>
            </a:r>
            <a:endParaRPr lang="en-US" sz="10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9D4D0-DE45-3C91-A55F-763560EFE1C1}"/>
              </a:ext>
            </a:extLst>
          </p:cNvPr>
          <p:cNvSpPr txBox="1"/>
          <p:nvPr/>
        </p:nvSpPr>
        <p:spPr>
          <a:xfrm>
            <a:off x="596348" y="1194968"/>
            <a:ext cx="4966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WHAT TYPES OF AI APPLICATIONS ARE YOU BUILDING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A0EE4-C598-BF10-8D64-81E4552EC96E}"/>
              </a:ext>
            </a:extLst>
          </p:cNvPr>
          <p:cNvSpPr txBox="1"/>
          <p:nvPr/>
        </p:nvSpPr>
        <p:spPr>
          <a:xfrm>
            <a:off x="596349" y="4735747"/>
            <a:ext cx="5217430" cy="1302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Aft>
                <a:spcPts val="4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Areas with great growth potential: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Code generation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for shortened time-to-delivery and more important code documentation for reduction of the technical debt</a:t>
            </a:r>
          </a:p>
          <a:p>
            <a: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Compliance automation </a:t>
            </a: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can be expanded to not only check for compliance in processes, but also precheck compliance, legal and Shariah documents before sending for approval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E91420F1-F965-6BD7-223F-C04242144F53}"/>
              </a:ext>
            </a:extLst>
          </p:cNvPr>
          <p:cNvSpPr/>
          <p:nvPr/>
        </p:nvSpPr>
        <p:spPr>
          <a:xfrm rot="5400000">
            <a:off x="3135081" y="3951212"/>
            <a:ext cx="151115" cy="948266"/>
          </a:xfrm>
          <a:prstGeom prst="chevron">
            <a:avLst>
              <a:gd name="adj" fmla="val 10000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C709750-CD0F-D1AC-833E-E5AEB5EE52E2}"/>
              </a:ext>
            </a:extLst>
          </p:cNvPr>
          <p:cNvGraphicFramePr/>
          <p:nvPr/>
        </p:nvGraphicFramePr>
        <p:xfrm>
          <a:off x="6231467" y="1503748"/>
          <a:ext cx="5499652" cy="2611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5A244B4-9B51-45A8-8D34-4BBE7E38D3B2}"/>
              </a:ext>
            </a:extLst>
          </p:cNvPr>
          <p:cNvSpPr txBox="1"/>
          <p:nvPr/>
        </p:nvSpPr>
        <p:spPr>
          <a:xfrm>
            <a:off x="6098652" y="1192518"/>
            <a:ext cx="4801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WHAT IS THE BIGGEST IMPACT FROM YOUR AI PRODUCT(S)?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6CE23C-01D5-75B2-348F-1753ACBF6386}"/>
              </a:ext>
            </a:extLst>
          </p:cNvPr>
          <p:cNvSpPr txBox="1"/>
          <p:nvPr/>
        </p:nvSpPr>
        <p:spPr>
          <a:xfrm>
            <a:off x="6488877" y="4735747"/>
            <a:ext cx="5106775" cy="10669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spcAft>
                <a:spcPts val="4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It is surprising </a:t>
            </a:r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24% are yet to see measurable impact from their AI products </a:t>
            </a:r>
          </a:p>
          <a:p>
            <a:pPr algn="l">
              <a:spcAft>
                <a:spcPts val="400"/>
              </a:spcAft>
            </a:pPr>
            <a:r>
              <a:rPr lang="en-US" sz="1200" dirty="0">
                <a:latin typeface="Inter" panose="02000503000000020004" pitchFamily="2" charset="0"/>
                <a:ea typeface="Inter" panose="02000503000000020004" pitchFamily="2" charset="0"/>
              </a:rPr>
              <a:t>This could indicate insufficient project planning and governance, and/or too long development time horizons, diluting project interest and focus on results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CE6D2493-6274-8E70-5BD8-6B60D05DF8AD}"/>
              </a:ext>
            </a:extLst>
          </p:cNvPr>
          <p:cNvSpPr/>
          <p:nvPr/>
        </p:nvSpPr>
        <p:spPr>
          <a:xfrm rot="5400000">
            <a:off x="8892416" y="3951213"/>
            <a:ext cx="151115" cy="948266"/>
          </a:xfrm>
          <a:prstGeom prst="chevron">
            <a:avLst>
              <a:gd name="adj" fmla="val 100000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7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3E4124"/>
      </a:dk2>
      <a:lt2>
        <a:srgbClr val="F2EEEF"/>
      </a:lt2>
      <a:accent1>
        <a:srgbClr val="63AF9D"/>
      </a:accent1>
      <a:accent2>
        <a:srgbClr val="56B376"/>
      </a:accent2>
      <a:accent3>
        <a:srgbClr val="62B25C"/>
      </a:accent3>
      <a:accent4>
        <a:srgbClr val="80AE53"/>
      </a:accent4>
      <a:accent5>
        <a:srgbClr val="A0A662"/>
      </a:accent5>
      <a:accent6>
        <a:srgbClr val="BC9C58"/>
      </a:accent6>
      <a:hlink>
        <a:srgbClr val="B67887"/>
      </a:hlink>
      <a:folHlink>
        <a:srgbClr val="8989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bg1">
              <a:lumMod val="50000"/>
            </a:schemeClr>
          </a:solidFill>
        </a:ln>
      </a:spPr>
      <a:bodyPr rtlCol="0" anchor="ctr"/>
      <a:lstStyle>
        <a:defPPr algn="ctr">
          <a:defRPr sz="1200" dirty="0">
            <a:solidFill>
              <a:schemeClr val="tx1"/>
            </a:solidFill>
            <a:latin typeface="Arial" panose="020B0604020202020204" pitchFamily="34" charset="0"/>
            <a:ea typeface="Inter" panose="02000503000000020004" pitchFamily="2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2F59A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Aft>
            <a:spcPts val="600"/>
          </a:spcAft>
          <a:defRPr sz="1200" dirty="0">
            <a:ea typeface="Inte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F88C5624-6BE4-4647-9F9D-F12A5C7D12EF}" vid="{8B746F07-6BB5-404B-89D7-5F980736C4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ODT">
    <a:dk1>
      <a:srgbClr val="000000"/>
    </a:dk1>
    <a:lt1>
      <a:srgbClr val="FFFFFF"/>
    </a:lt1>
    <a:dk2>
      <a:srgbClr val="1B3765"/>
    </a:dk2>
    <a:lt2>
      <a:srgbClr val="E7E6E6"/>
    </a:lt2>
    <a:accent1>
      <a:srgbClr val="F05323"/>
    </a:accent1>
    <a:accent2>
      <a:srgbClr val="1B3765"/>
    </a:accent2>
    <a:accent3>
      <a:srgbClr val="A5A5A5"/>
    </a:accent3>
    <a:accent4>
      <a:srgbClr val="4D4D4D"/>
    </a:accent4>
    <a:accent5>
      <a:srgbClr val="000000"/>
    </a:accent5>
    <a:accent6>
      <a:srgbClr val="70AD47"/>
    </a:accent6>
    <a:hlink>
      <a:srgbClr val="F05323"/>
    </a:hlink>
    <a:folHlink>
      <a:srgbClr val="F0532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838925d-5b90-47dc-a0a1-757b6482666f">
      <Terms xmlns="http://schemas.microsoft.com/office/infopath/2007/PartnerControls"/>
    </lcf76f155ced4ddcb4097134ff3c332f>
    <TaxCatchAll xmlns="4d228e80-dc9f-43d4-a78e-634e7af876aa" xsi:nil="true"/>
    <SharedWithUsers xmlns="4d228e80-dc9f-43d4-a78e-634e7af876aa">
      <UserInfo>
        <DisplayName>Emad Elawneh CII</DisplayName>
        <AccountId>17</AccountId>
        <AccountType/>
      </UserInfo>
      <UserInfo>
        <DisplayName>Basma Samy</DisplayName>
        <AccountId>18</AccountId>
        <AccountType/>
      </UserInfo>
      <UserInfo>
        <DisplayName>Pascal Persoon</DisplayName>
        <AccountId>15</AccountId>
        <AccountType/>
      </UserInfo>
      <UserInfo>
        <DisplayName>Fawaad Khan</DisplayName>
        <AccountId>23</AccountId>
        <AccountType/>
      </UserInfo>
      <UserInfo>
        <DisplayName>Stijn Venrooij</DisplayName>
        <AccountId>27</AccountId>
        <AccountType/>
      </UserInfo>
      <UserInfo>
        <DisplayName>Frederik Bisbjerg</DisplayName>
        <AccountId>9</AccountId>
        <AccountType/>
      </UserInfo>
      <UserInfo>
        <DisplayName>Subin Sugathan</DisplayName>
        <AccountId>21</AccountId>
        <AccountType/>
      </UserInfo>
      <UserInfo>
        <DisplayName>Ahmed  Sharief</DisplayName>
        <AccountId>31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4D03D88F59DC47BC2213CC41285FA6" ma:contentTypeVersion="14" ma:contentTypeDescription="Create a new document." ma:contentTypeScope="" ma:versionID="295dd5fb56f2e3864d744c8afe7dc4de">
  <xsd:schema xmlns:xsd="http://www.w3.org/2001/XMLSchema" xmlns:xs="http://www.w3.org/2001/XMLSchema" xmlns:p="http://schemas.microsoft.com/office/2006/metadata/properties" xmlns:ns2="0838925d-5b90-47dc-a0a1-757b6482666f" xmlns:ns3="4d228e80-dc9f-43d4-a78e-634e7af876aa" targetNamespace="http://schemas.microsoft.com/office/2006/metadata/properties" ma:root="true" ma:fieldsID="a32eb23ea44ff5b0ad8ca29c8f9aafa7" ns2:_="" ns3:_="">
    <xsd:import namespace="0838925d-5b90-47dc-a0a1-757b6482666f"/>
    <xsd:import namespace="4d228e80-dc9f-43d4-a78e-634e7af87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38925d-5b90-47dc-a0a1-757b648266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6286eb3-8e58-406c-a5bb-b7454811ef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28e80-dc9f-43d4-a78e-634e7af876a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2893e80-aecc-4b20-a645-cda7a66c5ac5}" ma:internalName="TaxCatchAll" ma:showField="CatchAllData" ma:web="4d228e80-dc9f-43d4-a78e-634e7af876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CF0517-C135-4759-91FB-CDC5E6B267B3}">
  <ds:schemaRefs>
    <ds:schemaRef ds:uri="http://purl.org/dc/terms/"/>
    <ds:schemaRef ds:uri="http://purl.org/dc/elements/1.1/"/>
    <ds:schemaRef ds:uri="4d228e80-dc9f-43d4-a78e-634e7af876aa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0838925d-5b90-47dc-a0a1-757b6482666f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27F5F5-F6ED-402A-9ADF-BE2E92D5A414}">
  <ds:schemaRefs>
    <ds:schemaRef ds:uri="0838925d-5b90-47dc-a0a1-757b6482666f"/>
    <ds:schemaRef ds:uri="4d228e80-dc9f-43d4-a78e-634e7af87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EB2EBCA-BFCA-46AA-A00F-0814503A7D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GradientRiseVTI</Template>
  <TotalTime>2502</TotalTime>
  <Words>3021</Words>
  <Application>Microsoft Macintosh PowerPoint</Application>
  <PresentationFormat>Widescreen</PresentationFormat>
  <Paragraphs>554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Inter Black</vt:lpstr>
      <vt:lpstr>Inter ExtraLight</vt:lpstr>
      <vt:lpstr>Inter</vt:lpstr>
      <vt:lpstr>Arial</vt:lpstr>
      <vt:lpstr>Playfair Display Medium</vt:lpstr>
      <vt:lpstr>Inter Light</vt:lpstr>
      <vt:lpstr>Poppins</vt:lpstr>
      <vt:lpstr>Calibri</vt:lpstr>
      <vt:lpstr>GradientRiseVTI</vt:lpstr>
      <vt:lpstr>Crafting a realistic AI strategy</vt:lpstr>
      <vt:lpstr>22+ YEARS OF Shaping the future of insurance</vt:lpstr>
      <vt:lpstr>EDATA: Supporting insurers since 2008</vt:lpstr>
      <vt:lpstr>PowerPoint Presentation</vt:lpstr>
      <vt:lpstr>Embedded and usage-based Insurance, AI and Digitalization, Regulatory Changes, and Climate Risks</vt:lpstr>
      <vt:lpstr>PowerPoint Presentation</vt:lpstr>
      <vt:lpstr>There are plenty of use cases for AI in insurance</vt:lpstr>
      <vt:lpstr>Only 25% of insurers have deployed AI tools in production</vt:lpstr>
      <vt:lpstr>insurers are playing it safe by implementing simple AI solutions, but 24% are yet to see IMPACT</vt:lpstr>
      <vt:lpstr>PowerPoint Presentation</vt:lpstr>
      <vt:lpstr>How do we create an AI strategy aligned to our insurance company?</vt:lpstr>
      <vt:lpstr>PowerPoint Presentation</vt:lpstr>
      <vt:lpstr>An insurer’s AI strategy can be a mix of simple AI-tools and disruptive initiatives</vt:lpstr>
      <vt:lpstr>PowerPoint Presentation</vt:lpstr>
      <vt:lpstr>PowerPoint Presentation</vt:lpstr>
      <vt:lpstr>The organizational AI readiness can be assessed used a simple tool</vt:lpstr>
      <vt:lpstr>PowerPoint Presentation</vt:lpstr>
      <vt:lpstr>Why do we need an AI strategy? Opportunity mapping</vt:lpstr>
      <vt:lpstr>1: Opportunity mapping</vt:lpstr>
      <vt:lpstr>2: Opportunity mapping  Evaluate feasibility</vt:lpstr>
      <vt:lpstr>3: Opportunity mapping  Strategic alignment</vt:lpstr>
      <vt:lpstr>4: OPPORTUNITY MAPPING PRIORITIZATION and recommended next steps</vt:lpstr>
      <vt:lpstr>What have we covered today?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Frederik Bisbjerg</dc:creator>
  <cp:lastModifiedBy>Frederik Bisbjerg</cp:lastModifiedBy>
  <cp:revision>1</cp:revision>
  <dcterms:created xsi:type="dcterms:W3CDTF">2025-04-12T09:41:13Z</dcterms:created>
  <dcterms:modified xsi:type="dcterms:W3CDTF">2025-04-14T03:23:49Z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0x010100094D03D88F59DC47BC2213CC41285FA6</vt:lpwstr>
  </property>
  <property fmtid="{D5CDD505-2E9C-101B-9397-08002B2CF9AE}" pid="3" name="MediaServiceImageTags">
    <vt:lpwstr/>
  </property>
</Properties>
</file>